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2"/>
  </p:notesMasterIdLst>
  <p:sldIdLst>
    <p:sldId id="256" r:id="rId2"/>
    <p:sldId id="410" r:id="rId3"/>
    <p:sldId id="463" r:id="rId4"/>
    <p:sldId id="508" r:id="rId5"/>
    <p:sldId id="509" r:id="rId6"/>
    <p:sldId id="510" r:id="rId7"/>
    <p:sldId id="511" r:id="rId8"/>
    <p:sldId id="512" r:id="rId9"/>
    <p:sldId id="513" r:id="rId10"/>
    <p:sldId id="514" r:id="rId11"/>
    <p:sldId id="515" r:id="rId12"/>
    <p:sldId id="517" r:id="rId13"/>
    <p:sldId id="525" r:id="rId14"/>
    <p:sldId id="523" r:id="rId15"/>
    <p:sldId id="524" r:id="rId16"/>
    <p:sldId id="527" r:id="rId17"/>
    <p:sldId id="529" r:id="rId18"/>
    <p:sldId id="526" r:id="rId19"/>
    <p:sldId id="516" r:id="rId20"/>
    <p:sldId id="519" r:id="rId21"/>
    <p:sldId id="518" r:id="rId22"/>
    <p:sldId id="520" r:id="rId23"/>
    <p:sldId id="521" r:id="rId24"/>
    <p:sldId id="522" r:id="rId25"/>
    <p:sldId id="477" r:id="rId26"/>
    <p:sldId id="399" r:id="rId27"/>
    <p:sldId id="409" r:id="rId28"/>
    <p:sldId id="481" r:id="rId29"/>
    <p:sldId id="482" r:id="rId30"/>
    <p:sldId id="5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615" autoAdjust="0"/>
  </p:normalViewPr>
  <p:slideViewPr>
    <p:cSldViewPr snapToGrid="0">
      <p:cViewPr varScale="1">
        <p:scale>
          <a:sx n="70" d="100"/>
          <a:sy n="70" d="100"/>
        </p:scale>
        <p:origin x="110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4676A"/>
                </a:solidFill>
                <a:effectLst/>
                <a:latin typeface="72"/>
              </a:rPr>
              <a:t>SAP HANA Cloud provides a choice of two service plans for managing database artifacts:</a:t>
            </a:r>
          </a:p>
          <a:p>
            <a:pPr algn="l">
              <a:buFont typeface="Arial" panose="020B0604020202020204" pitchFamily="34" charset="0"/>
              <a:buChar char="•"/>
            </a:pPr>
            <a:r>
              <a:rPr lang="en-US" b="1" i="0" dirty="0">
                <a:solidFill>
                  <a:srgbClr val="64676A"/>
                </a:solidFill>
                <a:effectLst/>
                <a:latin typeface="72"/>
              </a:rPr>
              <a:t>Schema service plan</a:t>
            </a:r>
            <a:r>
              <a:rPr lang="en-US" b="0" i="0" dirty="0">
                <a:solidFill>
                  <a:srgbClr val="64676A"/>
                </a:solidFill>
                <a:effectLst/>
                <a:latin typeface="72"/>
              </a:rPr>
              <a:t> — Create all database artifacts directly to schemas using SQL. This run-time only option is the approach that has been used for many years with traditional databases and appeals to organizations that only need a database to power their applications and do not require design-time tooling to define the database artifacts as source files. You will manually define schemas to manage your database run-time objects.</a:t>
            </a:r>
          </a:p>
          <a:p>
            <a:pPr algn="l">
              <a:buFont typeface="Arial" panose="020B0604020202020204" pitchFamily="34" charset="0"/>
              <a:buChar char="•"/>
            </a:pPr>
            <a:r>
              <a:rPr lang="en-US" b="1" i="0" dirty="0">
                <a:solidFill>
                  <a:srgbClr val="64676A"/>
                </a:solidFill>
                <a:effectLst/>
                <a:latin typeface="72"/>
              </a:rPr>
              <a:t>HANA Deployment Infrastructure (HDI) Shared service plan</a:t>
            </a:r>
            <a:r>
              <a:rPr lang="en-US" b="0" i="0" dirty="0">
                <a:solidFill>
                  <a:srgbClr val="64676A"/>
                </a:solidFill>
                <a:effectLst/>
                <a:latin typeface="72"/>
              </a:rPr>
              <a:t> — Provides a combined database design-time and run-time environment. Database developers, using this plan, define all database objects using source files. The source files are used to generate and deploy the run-time object to the containers. This plan provides tools for the full life-cycle development and deployment of database artifacts. With this plan you don't have to worry about schemas as these are invisible to the developer and managed by the HDI framework. This is known as schema-less development and provides a flexible re-deployment model as database artifacts are not hardwired to schemas.</a:t>
            </a:r>
          </a:p>
          <a:p>
            <a:pPr algn="l"/>
            <a:r>
              <a:rPr lang="en-US" b="0" i="0" dirty="0">
                <a:solidFill>
                  <a:srgbClr val="64676A"/>
                </a:solidFill>
                <a:effectLst/>
                <a:latin typeface="72"/>
              </a:rPr>
              <a:t>A service plan will only be available to you if it was already added as a service entitlement which is done at the Business Technology Platform (BTP) global account level.</a:t>
            </a:r>
          </a:p>
          <a:p>
            <a:pPr algn="l"/>
            <a:r>
              <a:rPr lang="en-US" b="0" i="0" dirty="0">
                <a:solidFill>
                  <a:srgbClr val="64676A"/>
                </a:solidFill>
                <a:effectLst/>
                <a:latin typeface="72"/>
              </a:rPr>
              <a:t>A service plan is chosen when you create a new </a:t>
            </a:r>
            <a:r>
              <a:rPr lang="en-US" b="0" i="1" dirty="0">
                <a:solidFill>
                  <a:srgbClr val="64676A"/>
                </a:solidFill>
                <a:effectLst/>
                <a:latin typeface="72"/>
              </a:rPr>
              <a:t>Instance</a:t>
            </a:r>
            <a:r>
              <a:rPr lang="en-US" b="0" i="0" dirty="0">
                <a:solidFill>
                  <a:srgbClr val="64676A"/>
                </a:solidFill>
                <a:effectLst/>
                <a:latin typeface="72"/>
              </a:rPr>
              <a:t>. An </a:t>
            </a:r>
            <a:r>
              <a:rPr lang="en-US" b="0" i="1" dirty="0">
                <a:solidFill>
                  <a:srgbClr val="64676A"/>
                </a:solidFill>
                <a:effectLst/>
                <a:latin typeface="72"/>
              </a:rPr>
              <a:t>Instance</a:t>
            </a:r>
            <a:r>
              <a:rPr lang="en-US" b="0" i="0" dirty="0">
                <a:solidFill>
                  <a:srgbClr val="64676A"/>
                </a:solidFill>
                <a:effectLst/>
                <a:latin typeface="72"/>
              </a:rPr>
              <a:t> belongs to a </a:t>
            </a:r>
            <a:r>
              <a:rPr lang="en-US" b="0" i="1" dirty="0">
                <a:solidFill>
                  <a:srgbClr val="64676A"/>
                </a:solidFill>
                <a:effectLst/>
                <a:latin typeface="72"/>
              </a:rPr>
              <a:t>Space</a:t>
            </a:r>
            <a:endParaRPr lang="en-US" b="0" i="0" dirty="0">
              <a:solidFill>
                <a:srgbClr val="64676A"/>
              </a:solidFill>
              <a:effectLst/>
              <a:latin typeface="72"/>
            </a:endParaRPr>
          </a:p>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14</a:t>
            </a:fld>
            <a:endParaRPr lang="en-US"/>
          </a:p>
        </p:txBody>
      </p:sp>
    </p:spTree>
    <p:extLst>
      <p:ext uri="{BB962C8B-B14F-4D97-AF65-F5344CB8AC3E}">
        <p14:creationId xmlns:p14="http://schemas.microsoft.com/office/powerpoint/2010/main" val="3959807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freesvg.org/red-cross-not-ok-vector-symbol"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docs.cloudfoundry.org/cf-cli/getting-started.html" TargetMode="External"/><Relationship Id="rId4" Type="http://schemas.openxmlformats.org/officeDocument/2006/relationships/hyperlink" Target="https://github.com/cloudfoundry/cli/wiki/V6-CLI-Installation-Guid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7.tiff"/><Relationship Id="rId5" Type="http://schemas.openxmlformats.org/officeDocument/2006/relationships/image" Target="../media/image46.tiff"/><Relationship Id="rId10" Type="http://schemas.openxmlformats.org/officeDocument/2006/relationships/image" Target="../media/image2.png"/><Relationship Id="rId4" Type="http://schemas.openxmlformats.org/officeDocument/2006/relationships/image" Target="../media/image45.tiff"/><Relationship Id="rId9" Type="http://schemas.openxmlformats.org/officeDocument/2006/relationships/hyperlink" Target="https://anubhavtrainings.co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0.jpg"/><Relationship Id="rId7" Type="http://schemas.openxmlformats.org/officeDocument/2006/relationships/image" Target="../media/image5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sap.com/products/cloud-platform.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account.hanatrial.ondemand.com/trial/#/home/tria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discovery-center.cloud.sap/serviceCatalo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
        <p:nvSpPr>
          <p:cNvPr id="9" name="TextBox 8">
            <a:extLst>
              <a:ext uri="{FF2B5EF4-FFF2-40B4-BE49-F238E27FC236}">
                <a16:creationId xmlns:a16="http://schemas.microsoft.com/office/drawing/2014/main" id="{28A8462C-AB93-45D5-8FAD-9A20A9AE929E}"/>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(3)</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TextBox 6">
            <a:extLst>
              <a:ext uri="{FF2B5EF4-FFF2-40B4-BE49-F238E27FC236}">
                <a16:creationId xmlns:a16="http://schemas.microsoft.com/office/drawing/2014/main" id="{FCEAD52E-901B-4365-AA67-F735FED1D995}"/>
              </a:ext>
            </a:extLst>
          </p:cNvPr>
          <p:cNvSpPr txBox="1"/>
          <p:nvPr/>
        </p:nvSpPr>
        <p:spPr>
          <a:xfrm>
            <a:off x="1075766" y="1063129"/>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12 Factor App</a:t>
            </a:r>
          </a:p>
        </p:txBody>
      </p:sp>
      <p:grpSp>
        <p:nvGrpSpPr>
          <p:cNvPr id="23" name="Group 22">
            <a:extLst>
              <a:ext uri="{FF2B5EF4-FFF2-40B4-BE49-F238E27FC236}">
                <a16:creationId xmlns:a16="http://schemas.microsoft.com/office/drawing/2014/main" id="{7AEFBA24-F394-4E55-9E5D-2C1D5A4CAECA}"/>
              </a:ext>
            </a:extLst>
          </p:cNvPr>
          <p:cNvGrpSpPr/>
          <p:nvPr/>
        </p:nvGrpSpPr>
        <p:grpSpPr>
          <a:xfrm>
            <a:off x="585951" y="1002983"/>
            <a:ext cx="6062947" cy="489815"/>
            <a:chOff x="208378" y="1210958"/>
            <a:chExt cx="8097066" cy="654148"/>
          </a:xfrm>
        </p:grpSpPr>
        <p:sp>
          <p:nvSpPr>
            <p:cNvPr id="32" name="Oval 31">
              <a:extLst>
                <a:ext uri="{FF2B5EF4-FFF2-40B4-BE49-F238E27FC236}">
                  <a16:creationId xmlns:a16="http://schemas.microsoft.com/office/drawing/2014/main" id="{C7ECE1C1-E868-4967-80CC-542B416ECE35}"/>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3ABFAB5-B1A3-4815-B72B-8197F5854741}"/>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4" name="Oval 33">
              <a:extLst>
                <a:ext uri="{FF2B5EF4-FFF2-40B4-BE49-F238E27FC236}">
                  <a16:creationId xmlns:a16="http://schemas.microsoft.com/office/drawing/2014/main" id="{34A92E3E-C90A-4AAE-B365-2BAC447490B6}"/>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3</a:t>
              </a:r>
            </a:p>
          </p:txBody>
        </p:sp>
      </p:grpSp>
      <p:pic>
        <p:nvPicPr>
          <p:cNvPr id="24" name="Picture 23">
            <a:extLst>
              <a:ext uri="{FF2B5EF4-FFF2-40B4-BE49-F238E27FC236}">
                <a16:creationId xmlns:a16="http://schemas.microsoft.com/office/drawing/2014/main" id="{299FB50C-22CB-43A9-AB98-87B56FE847E5}"/>
              </a:ext>
            </a:extLst>
          </p:cNvPr>
          <p:cNvPicPr>
            <a:picLocks noChangeAspect="1"/>
          </p:cNvPicPr>
          <p:nvPr/>
        </p:nvPicPr>
        <p:blipFill>
          <a:blip r:embed="rId3"/>
          <a:stretch>
            <a:fillRect/>
          </a:stretch>
        </p:blipFill>
        <p:spPr>
          <a:xfrm>
            <a:off x="628456" y="2079402"/>
            <a:ext cx="6309251" cy="3775615"/>
          </a:xfrm>
          <a:prstGeom prst="rect">
            <a:avLst/>
          </a:prstGeom>
        </p:spPr>
      </p:pic>
      <p:grpSp>
        <p:nvGrpSpPr>
          <p:cNvPr id="25" name="Group 24">
            <a:extLst>
              <a:ext uri="{FF2B5EF4-FFF2-40B4-BE49-F238E27FC236}">
                <a16:creationId xmlns:a16="http://schemas.microsoft.com/office/drawing/2014/main" id="{1AC50AF4-288C-4809-B5F3-8AFEB0CB63B0}"/>
              </a:ext>
            </a:extLst>
          </p:cNvPr>
          <p:cNvGrpSpPr/>
          <p:nvPr/>
        </p:nvGrpSpPr>
        <p:grpSpPr>
          <a:xfrm>
            <a:off x="7394342" y="2079403"/>
            <a:ext cx="4211707" cy="3570945"/>
            <a:chOff x="6237459" y="1535378"/>
            <a:chExt cx="2651760" cy="3293762"/>
          </a:xfrm>
        </p:grpSpPr>
        <p:sp>
          <p:nvSpPr>
            <p:cNvPr id="29" name="Snip Same Side Corner Rectangle 96">
              <a:extLst>
                <a:ext uri="{FF2B5EF4-FFF2-40B4-BE49-F238E27FC236}">
                  <a16:creationId xmlns:a16="http://schemas.microsoft.com/office/drawing/2014/main" id="{9BE09FE3-15AC-4833-9E9E-AD44221A84AE}"/>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0" name="Snip Same Side Corner Rectangle 97">
              <a:extLst>
                <a:ext uri="{FF2B5EF4-FFF2-40B4-BE49-F238E27FC236}">
                  <a16:creationId xmlns:a16="http://schemas.microsoft.com/office/drawing/2014/main" id="{14267A91-2380-43ED-926B-E7E899D90F7E}"/>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31" name="Rectangle 30">
              <a:extLst>
                <a:ext uri="{FF2B5EF4-FFF2-40B4-BE49-F238E27FC236}">
                  <a16:creationId xmlns:a16="http://schemas.microsoft.com/office/drawing/2014/main" id="{7DE49087-7C34-449A-9952-1638B16EB765}"/>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6" name="TextBox 16">
            <a:extLst>
              <a:ext uri="{FF2B5EF4-FFF2-40B4-BE49-F238E27FC236}">
                <a16:creationId xmlns:a16="http://schemas.microsoft.com/office/drawing/2014/main" id="{16A874D0-B956-4B44-BD42-758A09B6BA70}"/>
              </a:ext>
            </a:extLst>
          </p:cNvPr>
          <p:cNvSpPr txBox="1"/>
          <p:nvPr/>
        </p:nvSpPr>
        <p:spPr>
          <a:xfrm>
            <a:off x="7784404" y="2688598"/>
            <a:ext cx="36404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It is a strategy to build software-as-a-service</a:t>
            </a:r>
          </a:p>
        </p:txBody>
      </p:sp>
      <p:sp>
        <p:nvSpPr>
          <p:cNvPr id="27" name="TextBox 17">
            <a:extLst>
              <a:ext uri="{FF2B5EF4-FFF2-40B4-BE49-F238E27FC236}">
                <a16:creationId xmlns:a16="http://schemas.microsoft.com/office/drawing/2014/main" id="{65E71E9D-D15E-4437-B8B8-EFD942BD8DFA}"/>
              </a:ext>
            </a:extLst>
          </p:cNvPr>
          <p:cNvSpPr txBox="1"/>
          <p:nvPr/>
        </p:nvSpPr>
        <p:spPr>
          <a:xfrm>
            <a:off x="7784404" y="4979890"/>
            <a:ext cx="3236686"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https://12factor.net/</a:t>
            </a:r>
          </a:p>
        </p:txBody>
      </p:sp>
      <p:pic>
        <p:nvPicPr>
          <p:cNvPr id="28" name="Graphic 18" descr="Internet outline">
            <a:extLst>
              <a:ext uri="{FF2B5EF4-FFF2-40B4-BE49-F238E27FC236}">
                <a16:creationId xmlns:a16="http://schemas.microsoft.com/office/drawing/2014/main" id="{D6BC300A-4AE1-4D1A-9E32-6EC1410577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20567" y="4065490"/>
            <a:ext cx="914400" cy="914400"/>
          </a:xfrm>
          <a:prstGeom prst="rect">
            <a:avLst/>
          </a:prstGeom>
        </p:spPr>
      </p:pic>
    </p:spTree>
    <p:extLst>
      <p:ext uri="{BB962C8B-B14F-4D97-AF65-F5344CB8AC3E}">
        <p14:creationId xmlns:p14="http://schemas.microsoft.com/office/powerpoint/2010/main" val="193053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History of CF</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37" name="Arrow: Right 136">
            <a:extLst>
              <a:ext uri="{FF2B5EF4-FFF2-40B4-BE49-F238E27FC236}">
                <a16:creationId xmlns:a16="http://schemas.microsoft.com/office/drawing/2014/main" id="{AB54332B-70E5-4363-B1E3-1DE4B1F9536D}"/>
              </a:ext>
            </a:extLst>
          </p:cNvPr>
          <p:cNvSpPr/>
          <p:nvPr/>
        </p:nvSpPr>
        <p:spPr>
          <a:xfrm>
            <a:off x="342439" y="3352800"/>
            <a:ext cx="11560781" cy="600364"/>
          </a:xfrm>
          <a:prstGeom prst="rightArrow">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8" name="Oval 137">
            <a:extLst>
              <a:ext uri="{FF2B5EF4-FFF2-40B4-BE49-F238E27FC236}">
                <a16:creationId xmlns:a16="http://schemas.microsoft.com/office/drawing/2014/main" id="{B3A4A2D2-6A24-4FFB-B8B8-3A3679D6A0C0}"/>
              </a:ext>
            </a:extLst>
          </p:cNvPr>
          <p:cNvSpPr/>
          <p:nvPr/>
        </p:nvSpPr>
        <p:spPr>
          <a:xfrm>
            <a:off x="9143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9" name="TextBox 8">
            <a:extLst>
              <a:ext uri="{FF2B5EF4-FFF2-40B4-BE49-F238E27FC236}">
                <a16:creationId xmlns:a16="http://schemas.microsoft.com/office/drawing/2014/main" id="{7F682913-5319-4CBF-BF1B-F0CBAB034C81}"/>
              </a:ext>
            </a:extLst>
          </p:cNvPr>
          <p:cNvSpPr txBox="1"/>
          <p:nvPr/>
        </p:nvSpPr>
        <p:spPr>
          <a:xfrm>
            <a:off x="47672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2009-2011</a:t>
            </a:r>
          </a:p>
        </p:txBody>
      </p:sp>
      <p:sp>
        <p:nvSpPr>
          <p:cNvPr id="140" name="TextBox 9">
            <a:extLst>
              <a:ext uri="{FF2B5EF4-FFF2-40B4-BE49-F238E27FC236}">
                <a16:creationId xmlns:a16="http://schemas.microsoft.com/office/drawing/2014/main" id="{F59C77D7-84DB-4B9E-863C-3E3DC9530ACE}"/>
              </a:ext>
            </a:extLst>
          </p:cNvPr>
          <p:cNvSpPr txBox="1"/>
          <p:nvPr/>
        </p:nvSpPr>
        <p:spPr>
          <a:xfrm>
            <a:off x="20575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2012</a:t>
            </a:r>
          </a:p>
        </p:txBody>
      </p:sp>
      <p:sp>
        <p:nvSpPr>
          <p:cNvPr id="141" name="TextBox 10">
            <a:extLst>
              <a:ext uri="{FF2B5EF4-FFF2-40B4-BE49-F238E27FC236}">
                <a16:creationId xmlns:a16="http://schemas.microsoft.com/office/drawing/2014/main" id="{BDDB6D1D-BEE6-4E48-8001-B4AE85441E92}"/>
              </a:ext>
            </a:extLst>
          </p:cNvPr>
          <p:cNvSpPr txBox="1"/>
          <p:nvPr/>
        </p:nvSpPr>
        <p:spPr>
          <a:xfrm>
            <a:off x="363828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2013</a:t>
            </a:r>
          </a:p>
        </p:txBody>
      </p:sp>
      <p:sp>
        <p:nvSpPr>
          <p:cNvPr id="142" name="TextBox 11">
            <a:extLst>
              <a:ext uri="{FF2B5EF4-FFF2-40B4-BE49-F238E27FC236}">
                <a16:creationId xmlns:a16="http://schemas.microsoft.com/office/drawing/2014/main" id="{2D1569E5-413E-4785-8091-4F9D0132F0FB}"/>
              </a:ext>
            </a:extLst>
          </p:cNvPr>
          <p:cNvSpPr txBox="1"/>
          <p:nvPr/>
        </p:nvSpPr>
        <p:spPr>
          <a:xfrm>
            <a:off x="521906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2014</a:t>
            </a:r>
          </a:p>
        </p:txBody>
      </p:sp>
      <p:sp>
        <p:nvSpPr>
          <p:cNvPr id="143" name="TextBox 12">
            <a:extLst>
              <a:ext uri="{FF2B5EF4-FFF2-40B4-BE49-F238E27FC236}">
                <a16:creationId xmlns:a16="http://schemas.microsoft.com/office/drawing/2014/main" id="{5C78F10F-EDD4-4C8D-A303-AF4A177AE39D}"/>
              </a:ext>
            </a:extLst>
          </p:cNvPr>
          <p:cNvSpPr txBox="1"/>
          <p:nvPr/>
        </p:nvSpPr>
        <p:spPr>
          <a:xfrm>
            <a:off x="679984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2015</a:t>
            </a:r>
          </a:p>
        </p:txBody>
      </p:sp>
      <p:sp>
        <p:nvSpPr>
          <p:cNvPr id="144" name="TextBox 13">
            <a:extLst>
              <a:ext uri="{FF2B5EF4-FFF2-40B4-BE49-F238E27FC236}">
                <a16:creationId xmlns:a16="http://schemas.microsoft.com/office/drawing/2014/main" id="{EA2AFC82-A70F-4E1D-A89E-9AEAD9CD24AC}"/>
              </a:ext>
            </a:extLst>
          </p:cNvPr>
          <p:cNvSpPr txBox="1"/>
          <p:nvPr/>
        </p:nvSpPr>
        <p:spPr>
          <a:xfrm>
            <a:off x="99614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2021</a:t>
            </a:r>
          </a:p>
        </p:txBody>
      </p:sp>
      <p:sp>
        <p:nvSpPr>
          <p:cNvPr id="145" name="TextBox 14">
            <a:extLst>
              <a:ext uri="{FF2B5EF4-FFF2-40B4-BE49-F238E27FC236}">
                <a16:creationId xmlns:a16="http://schemas.microsoft.com/office/drawing/2014/main" id="{8B4891C4-B864-4B20-8AC5-FBE67D372024}"/>
              </a:ext>
            </a:extLst>
          </p:cNvPr>
          <p:cNvSpPr txBox="1"/>
          <p:nvPr/>
        </p:nvSpPr>
        <p:spPr>
          <a:xfrm>
            <a:off x="288780" y="3941428"/>
            <a:ext cx="165273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6" name="TextBox 15">
            <a:extLst>
              <a:ext uri="{FF2B5EF4-FFF2-40B4-BE49-F238E27FC236}">
                <a16:creationId xmlns:a16="http://schemas.microsoft.com/office/drawing/2014/main" id="{C41F1928-3161-4A5E-9C6F-6C4C020A1958}"/>
              </a:ext>
            </a:extLst>
          </p:cNvPr>
          <p:cNvSpPr txBox="1"/>
          <p:nvPr/>
        </p:nvSpPr>
        <p:spPr>
          <a:xfrm>
            <a:off x="3593759" y="4173299"/>
            <a:ext cx="1365895" cy="600364"/>
          </a:xfrm>
          <a:prstGeom prst="roundRect">
            <a:avLst/>
          </a:prstGeom>
          <a:solidFill>
            <a:srgbClr val="4BACC6"/>
          </a:solid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Pivotal</a:t>
            </a:r>
          </a:p>
        </p:txBody>
      </p:sp>
      <p:sp>
        <p:nvSpPr>
          <p:cNvPr id="147" name="TextBox 16">
            <a:extLst>
              <a:ext uri="{FF2B5EF4-FFF2-40B4-BE49-F238E27FC236}">
                <a16:creationId xmlns:a16="http://schemas.microsoft.com/office/drawing/2014/main" id="{3361E6D2-F53C-49AE-97C6-6B23CD9E96ED}"/>
              </a:ext>
            </a:extLst>
          </p:cNvPr>
          <p:cNvSpPr txBox="1"/>
          <p:nvPr/>
        </p:nvSpPr>
        <p:spPr>
          <a:xfrm>
            <a:off x="186956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EMC</a:t>
            </a:r>
          </a:p>
        </p:txBody>
      </p:sp>
      <p:sp>
        <p:nvSpPr>
          <p:cNvPr id="148" name="TextBox 17">
            <a:extLst>
              <a:ext uri="{FF2B5EF4-FFF2-40B4-BE49-F238E27FC236}">
                <a16:creationId xmlns:a16="http://schemas.microsoft.com/office/drawing/2014/main" id="{3F79F167-2795-44B0-AEE9-82B653E690AA}"/>
              </a:ext>
            </a:extLst>
          </p:cNvPr>
          <p:cNvSpPr txBox="1"/>
          <p:nvPr/>
        </p:nvSpPr>
        <p:spPr>
          <a:xfrm>
            <a:off x="345034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9" name="TextBox 18">
            <a:extLst>
              <a:ext uri="{FF2B5EF4-FFF2-40B4-BE49-F238E27FC236}">
                <a16:creationId xmlns:a16="http://schemas.microsoft.com/office/drawing/2014/main" id="{621CBD32-5F0D-4537-860F-B7F7FA30ECD2}"/>
              </a:ext>
            </a:extLst>
          </p:cNvPr>
          <p:cNvSpPr txBox="1"/>
          <p:nvPr/>
        </p:nvSpPr>
        <p:spPr>
          <a:xfrm>
            <a:off x="5031120" y="5356791"/>
            <a:ext cx="165506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General Electric</a:t>
            </a:r>
          </a:p>
        </p:txBody>
      </p:sp>
      <p:sp>
        <p:nvSpPr>
          <p:cNvPr id="150" name="TextBox 19">
            <a:extLst>
              <a:ext uri="{FF2B5EF4-FFF2-40B4-BE49-F238E27FC236}">
                <a16:creationId xmlns:a16="http://schemas.microsoft.com/office/drawing/2014/main" id="{1C952E8D-5A72-44E9-B929-902D48208EC6}"/>
              </a:ext>
            </a:extLst>
          </p:cNvPr>
          <p:cNvSpPr txBox="1"/>
          <p:nvPr/>
        </p:nvSpPr>
        <p:spPr>
          <a:xfrm>
            <a:off x="5031120" y="3941428"/>
            <a:ext cx="1652733"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Seven platinum members and two gold members</a:t>
            </a:r>
          </a:p>
        </p:txBody>
      </p:sp>
      <p:sp>
        <p:nvSpPr>
          <p:cNvPr id="151" name="TextBox 20">
            <a:extLst>
              <a:ext uri="{FF2B5EF4-FFF2-40B4-BE49-F238E27FC236}">
                <a16:creationId xmlns:a16="http://schemas.microsoft.com/office/drawing/2014/main" id="{73EC853D-0CA4-4B55-B1B8-BC724FB3C96B}"/>
              </a:ext>
            </a:extLst>
          </p:cNvPr>
          <p:cNvSpPr txBox="1"/>
          <p:nvPr/>
        </p:nvSpPr>
        <p:spPr>
          <a:xfrm>
            <a:off x="6611900" y="3941428"/>
            <a:ext cx="1652733"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40+ Members</a:t>
            </a:r>
          </a:p>
        </p:txBody>
      </p:sp>
      <p:sp>
        <p:nvSpPr>
          <p:cNvPr id="152" name="TextBox 21">
            <a:extLst>
              <a:ext uri="{FF2B5EF4-FFF2-40B4-BE49-F238E27FC236}">
                <a16:creationId xmlns:a16="http://schemas.microsoft.com/office/drawing/2014/main" id="{89898EDD-283A-4891-A138-470D5CBFBB31}"/>
              </a:ext>
            </a:extLst>
          </p:cNvPr>
          <p:cNvSpPr txBox="1"/>
          <p:nvPr/>
        </p:nvSpPr>
        <p:spPr>
          <a:xfrm>
            <a:off x="9773460" y="3941428"/>
            <a:ext cx="1652733" cy="11079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Jan 2021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Pivotal Cloud foundry closes free trials</a:t>
            </a:r>
          </a:p>
        </p:txBody>
      </p:sp>
      <p:pic>
        <p:nvPicPr>
          <p:cNvPr id="153" name="Picture 152" descr="StrongLoop - Deploying LoopBack mBaaS on Cloud Foundry">
            <a:extLst>
              <a:ext uri="{FF2B5EF4-FFF2-40B4-BE49-F238E27FC236}">
                <a16:creationId xmlns:a16="http://schemas.microsoft.com/office/drawing/2014/main" id="{885EDE2D-314D-4B23-A4C5-2DE4EF09A0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21" y="854878"/>
            <a:ext cx="2073280" cy="2073280"/>
          </a:xfrm>
          <a:prstGeom prst="rect">
            <a:avLst/>
          </a:prstGeom>
          <a:noFill/>
          <a:extLst>
            <a:ext uri="{909E8E84-426E-40DD-AFC4-6F175D3DCCD1}">
              <a14:hiddenFill xmlns:a14="http://schemas.microsoft.com/office/drawing/2010/main">
                <a:solidFill>
                  <a:srgbClr val="FFFFFF"/>
                </a:solidFill>
              </a14:hiddenFill>
            </a:ext>
          </a:extLst>
        </p:spPr>
      </p:pic>
      <p:sp>
        <p:nvSpPr>
          <p:cNvPr id="154" name="TextBox 23">
            <a:extLst>
              <a:ext uri="{FF2B5EF4-FFF2-40B4-BE49-F238E27FC236}">
                <a16:creationId xmlns:a16="http://schemas.microsoft.com/office/drawing/2014/main" id="{B51F1FC6-7A33-495C-8B7A-3506A5498BFA}"/>
              </a:ext>
            </a:extLst>
          </p:cNvPr>
          <p:cNvSpPr txBox="1"/>
          <p:nvPr/>
        </p:nvSpPr>
        <p:spPr>
          <a:xfrm>
            <a:off x="2550001" y="1370048"/>
            <a:ext cx="2365133"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License: Apache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Build in Ruby, Java and Go</a:t>
            </a:r>
          </a:p>
        </p:txBody>
      </p:sp>
      <p:sp>
        <p:nvSpPr>
          <p:cNvPr id="155" name="TextBox 24">
            <a:extLst>
              <a:ext uri="{FF2B5EF4-FFF2-40B4-BE49-F238E27FC236}">
                <a16:creationId xmlns:a16="http://schemas.microsoft.com/office/drawing/2014/main" id="{C87D6831-7242-4B74-A824-A15A50708DD1}"/>
              </a:ext>
            </a:extLst>
          </p:cNvPr>
          <p:cNvSpPr txBox="1"/>
          <p:nvPr/>
        </p:nvSpPr>
        <p:spPr>
          <a:xfrm>
            <a:off x="8380621" y="3056148"/>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2019</a:t>
            </a:r>
          </a:p>
        </p:txBody>
      </p:sp>
      <p:sp>
        <p:nvSpPr>
          <p:cNvPr id="156" name="TextBox 25">
            <a:extLst>
              <a:ext uri="{FF2B5EF4-FFF2-40B4-BE49-F238E27FC236}">
                <a16:creationId xmlns:a16="http://schemas.microsoft.com/office/drawing/2014/main" id="{BA0B81A4-E950-4221-98CD-759702E4341C}"/>
              </a:ext>
            </a:extLst>
          </p:cNvPr>
          <p:cNvSpPr txBox="1"/>
          <p:nvPr/>
        </p:nvSpPr>
        <p:spPr>
          <a:xfrm>
            <a:off x="8192680" y="3941428"/>
            <a:ext cx="1652733"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65+ Members</a:t>
            </a:r>
          </a:p>
        </p:txBody>
      </p:sp>
      <p:sp>
        <p:nvSpPr>
          <p:cNvPr id="157" name="Oval 156">
            <a:extLst>
              <a:ext uri="{FF2B5EF4-FFF2-40B4-BE49-F238E27FC236}">
                <a16:creationId xmlns:a16="http://schemas.microsoft.com/office/drawing/2014/main" id="{101E116E-10B3-4E77-9057-A9ECE3ED7471}"/>
              </a:ext>
            </a:extLst>
          </p:cNvPr>
          <p:cNvSpPr/>
          <p:nvPr/>
        </p:nvSpPr>
        <p:spPr>
          <a:xfrm>
            <a:off x="24951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8" name="Oval 157">
            <a:extLst>
              <a:ext uri="{FF2B5EF4-FFF2-40B4-BE49-F238E27FC236}">
                <a16:creationId xmlns:a16="http://schemas.microsoft.com/office/drawing/2014/main" id="{F9DF7E18-5B24-4917-9464-C5EFD08B8A9D}"/>
              </a:ext>
            </a:extLst>
          </p:cNvPr>
          <p:cNvSpPr/>
          <p:nvPr/>
        </p:nvSpPr>
        <p:spPr>
          <a:xfrm>
            <a:off x="407589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9" name="Oval 158">
            <a:extLst>
              <a:ext uri="{FF2B5EF4-FFF2-40B4-BE49-F238E27FC236}">
                <a16:creationId xmlns:a16="http://schemas.microsoft.com/office/drawing/2014/main" id="{B203ABB5-8625-48AF-B6EE-0F3D97B8B280}"/>
              </a:ext>
            </a:extLst>
          </p:cNvPr>
          <p:cNvSpPr/>
          <p:nvPr/>
        </p:nvSpPr>
        <p:spPr>
          <a:xfrm>
            <a:off x="565667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0" name="Oval 159">
            <a:extLst>
              <a:ext uri="{FF2B5EF4-FFF2-40B4-BE49-F238E27FC236}">
                <a16:creationId xmlns:a16="http://schemas.microsoft.com/office/drawing/2014/main" id="{333FEAC1-8D10-4B6A-8811-110068C288C1}"/>
              </a:ext>
            </a:extLst>
          </p:cNvPr>
          <p:cNvSpPr/>
          <p:nvPr/>
        </p:nvSpPr>
        <p:spPr>
          <a:xfrm>
            <a:off x="723745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1" name="Oval 160">
            <a:extLst>
              <a:ext uri="{FF2B5EF4-FFF2-40B4-BE49-F238E27FC236}">
                <a16:creationId xmlns:a16="http://schemas.microsoft.com/office/drawing/2014/main" id="{5B506835-2152-4172-88BA-7DFF643BE018}"/>
              </a:ext>
            </a:extLst>
          </p:cNvPr>
          <p:cNvSpPr/>
          <p:nvPr/>
        </p:nvSpPr>
        <p:spPr>
          <a:xfrm>
            <a:off x="88182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2" name="Oval 161">
            <a:extLst>
              <a:ext uri="{FF2B5EF4-FFF2-40B4-BE49-F238E27FC236}">
                <a16:creationId xmlns:a16="http://schemas.microsoft.com/office/drawing/2014/main" id="{D1792BBA-0933-44D6-8124-43B43B0549A3}"/>
              </a:ext>
            </a:extLst>
          </p:cNvPr>
          <p:cNvSpPr/>
          <p:nvPr/>
        </p:nvSpPr>
        <p:spPr>
          <a:xfrm>
            <a:off x="103990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3" name="Left Brace 162">
            <a:extLst>
              <a:ext uri="{FF2B5EF4-FFF2-40B4-BE49-F238E27FC236}">
                <a16:creationId xmlns:a16="http://schemas.microsoft.com/office/drawing/2014/main" id="{6EA18F13-7248-4905-A8D3-38170E67DD94}"/>
              </a:ext>
            </a:extLst>
          </p:cNvPr>
          <p:cNvSpPr/>
          <p:nvPr/>
        </p:nvSpPr>
        <p:spPr>
          <a:xfrm rot="5400000">
            <a:off x="7370128" y="493879"/>
            <a:ext cx="492165" cy="4456226"/>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164" name="TextBox 33">
            <a:extLst>
              <a:ext uri="{FF2B5EF4-FFF2-40B4-BE49-F238E27FC236}">
                <a16:creationId xmlns:a16="http://schemas.microsoft.com/office/drawing/2014/main" id="{13D7756D-A44B-4128-95B5-5D969862D59B}"/>
              </a:ext>
            </a:extLst>
          </p:cNvPr>
          <p:cNvSpPr txBox="1"/>
          <p:nvPr/>
        </p:nvSpPr>
        <p:spPr>
          <a:xfrm>
            <a:off x="6115985" y="1708938"/>
            <a:ext cx="30377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Open Governance Foundation</a:t>
            </a:r>
          </a:p>
        </p:txBody>
      </p:sp>
      <p:sp>
        <p:nvSpPr>
          <p:cNvPr id="165" name="TextBox 34">
            <a:extLst>
              <a:ext uri="{FF2B5EF4-FFF2-40B4-BE49-F238E27FC236}">
                <a16:creationId xmlns:a16="http://schemas.microsoft.com/office/drawing/2014/main" id="{CD0E70A2-020F-4542-A932-E266F5FC3C8B}"/>
              </a:ext>
            </a:extLst>
          </p:cNvPr>
          <p:cNvSpPr txBox="1"/>
          <p:nvPr/>
        </p:nvSpPr>
        <p:spPr>
          <a:xfrm>
            <a:off x="1869560" y="3941428"/>
            <a:ext cx="1652733"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BOSH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Open Source Tools</a:t>
            </a:r>
          </a:p>
        </p:txBody>
      </p:sp>
      <p:cxnSp>
        <p:nvCxnSpPr>
          <p:cNvPr id="166" name="Connector: Elbow 165">
            <a:extLst>
              <a:ext uri="{FF2B5EF4-FFF2-40B4-BE49-F238E27FC236}">
                <a16:creationId xmlns:a16="http://schemas.microsoft.com/office/drawing/2014/main" id="{57648E6F-C314-426E-A38C-A80BA707B1BF}"/>
              </a:ext>
            </a:extLst>
          </p:cNvPr>
          <p:cNvCxnSpPr>
            <a:cxnSpLocks/>
            <a:stCxn id="149" idx="0"/>
            <a:endCxn id="146" idx="2"/>
          </p:cNvCxnSpPr>
          <p:nvPr/>
        </p:nvCxnSpPr>
        <p:spPr>
          <a:xfrm rot="16200000" flipV="1">
            <a:off x="4776116" y="4274254"/>
            <a:ext cx="583128" cy="158194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7" name="Connector: Elbow 166">
            <a:extLst>
              <a:ext uri="{FF2B5EF4-FFF2-40B4-BE49-F238E27FC236}">
                <a16:creationId xmlns:a16="http://schemas.microsoft.com/office/drawing/2014/main" id="{70D796E9-C24D-49CC-B619-AA32019DCFA1}"/>
              </a:ext>
            </a:extLst>
          </p:cNvPr>
          <p:cNvCxnSpPr>
            <a:cxnSpLocks/>
            <a:stCxn id="147" idx="0"/>
            <a:endCxn id="146" idx="2"/>
          </p:cNvCxnSpPr>
          <p:nvPr/>
        </p:nvCxnSpPr>
        <p:spPr>
          <a:xfrm rot="5400000" flipH="1" flipV="1">
            <a:off x="3195335" y="4275420"/>
            <a:ext cx="583128" cy="157961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8" name="Connector: Elbow 87">
            <a:extLst>
              <a:ext uri="{FF2B5EF4-FFF2-40B4-BE49-F238E27FC236}">
                <a16:creationId xmlns:a16="http://schemas.microsoft.com/office/drawing/2014/main" id="{442BD816-6218-4728-AD91-9E00D883E810}"/>
              </a:ext>
            </a:extLst>
          </p:cNvPr>
          <p:cNvCxnSpPr>
            <a:cxnSpLocks/>
            <a:stCxn id="148" idx="0"/>
            <a:endCxn id="146" idx="2"/>
          </p:cNvCxnSpPr>
          <p:nvPr/>
        </p:nvCxnSpPr>
        <p:spPr>
          <a:xfrm flipH="1" flipV="1">
            <a:off x="4276707" y="4773663"/>
            <a:ext cx="1165" cy="583128"/>
          </a:xfrm>
          <a:prstGeom prst="straightConnector1">
            <a:avLst/>
          </a:prstGeom>
          <a:noFill/>
          <a:ln w="9525" cap="flat" cmpd="sng" algn="ctr">
            <a:solidFill>
              <a:sysClr val="windowText" lastClr="000000"/>
            </a:solidFill>
            <a:prstDash val="solid"/>
            <a:tailEnd type="triangle"/>
          </a:ln>
          <a:effectLst/>
        </p:spPr>
      </p:cxnSp>
    </p:spTree>
    <p:extLst>
      <p:ext uri="{BB962C8B-B14F-4D97-AF65-F5344CB8AC3E}">
        <p14:creationId xmlns:p14="http://schemas.microsoft.com/office/powerpoint/2010/main" val="3699414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BTP Infrastructure from Customers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BA01D83B-46F0-4575-8409-4FE5FC4F47A0}"/>
              </a:ext>
            </a:extLst>
          </p:cNvPr>
          <p:cNvGrpSpPr/>
          <p:nvPr/>
        </p:nvGrpSpPr>
        <p:grpSpPr>
          <a:xfrm>
            <a:off x="509194" y="1287791"/>
            <a:ext cx="11113324" cy="3800102"/>
            <a:chOff x="461819" y="1891887"/>
            <a:chExt cx="11420761" cy="3243529"/>
          </a:xfrm>
        </p:grpSpPr>
        <p:sp>
          <p:nvSpPr>
            <p:cNvPr id="7" name="Rectangle 6">
              <a:extLst>
                <a:ext uri="{FF2B5EF4-FFF2-40B4-BE49-F238E27FC236}">
                  <a16:creationId xmlns:a16="http://schemas.microsoft.com/office/drawing/2014/main" id="{4BAD1118-6CCE-4925-B8AB-7F174AC018BB}"/>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Global Account</a:t>
              </a:r>
            </a:p>
            <a:p>
              <a:pPr algn="ctr"/>
              <a:r>
                <a:rPr lang="en-US" dirty="0"/>
                <a:t>(Representation of customer for billing purpose)</a:t>
              </a:r>
            </a:p>
          </p:txBody>
        </p:sp>
        <p:sp>
          <p:nvSpPr>
            <p:cNvPr id="9" name="Rectangle 8">
              <a:extLst>
                <a:ext uri="{FF2B5EF4-FFF2-40B4-BE49-F238E27FC236}">
                  <a16:creationId xmlns:a16="http://schemas.microsoft.com/office/drawing/2014/main" id="{7BD74DD2-4736-4B5D-8108-4F6884ED6201}"/>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Sub Account</a:t>
              </a:r>
            </a:p>
            <a:p>
              <a:pPr algn="ctr"/>
              <a:r>
                <a:rPr lang="en-US" dirty="0"/>
                <a:t>(per region)</a:t>
              </a:r>
            </a:p>
            <a:p>
              <a:pPr algn="ctr"/>
              <a:r>
                <a:rPr lang="en-US" dirty="0"/>
                <a:t>Specialized service offerings</a:t>
              </a:r>
            </a:p>
            <a:p>
              <a:pPr algn="ctr"/>
              <a:r>
                <a:rPr lang="en-US" dirty="0"/>
                <a:t>Represents LoB</a:t>
              </a:r>
            </a:p>
          </p:txBody>
        </p:sp>
        <p:cxnSp>
          <p:nvCxnSpPr>
            <p:cNvPr id="10" name="Connector: Elbow 9">
              <a:extLst>
                <a:ext uri="{FF2B5EF4-FFF2-40B4-BE49-F238E27FC236}">
                  <a16:creationId xmlns:a16="http://schemas.microsoft.com/office/drawing/2014/main" id="{1495AD8B-9F36-4459-8B1D-1F9B1E1688F8}"/>
                </a:ext>
              </a:extLst>
            </p:cNvPr>
            <p:cNvCxnSpPr>
              <a:stCxn id="7" idx="3"/>
              <a:endCxn id="9"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86A0A9A-1208-41F4-8F04-B93A1680DF60}"/>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a:t>
              </a:r>
            </a:p>
          </p:txBody>
        </p:sp>
        <p:cxnSp>
          <p:nvCxnSpPr>
            <p:cNvPr id="12" name="Connector: Elbow 11">
              <a:extLst>
                <a:ext uri="{FF2B5EF4-FFF2-40B4-BE49-F238E27FC236}">
                  <a16:creationId xmlns:a16="http://schemas.microsoft.com/office/drawing/2014/main" id="{82FB5EF2-7ED8-447E-8300-404030DD61B4}"/>
                </a:ext>
              </a:extLst>
            </p:cNvPr>
            <p:cNvCxnSpPr>
              <a:stCxn id="9" idx="3"/>
              <a:endCxn id="11"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673C7B-896B-4978-BAF4-0F1C73B96F62}"/>
                </a:ext>
              </a:extLst>
            </p:cNvPr>
            <p:cNvSpPr txBox="1"/>
            <p:nvPr/>
          </p:nvSpPr>
          <p:spPr>
            <a:xfrm>
              <a:off x="2946401" y="3113762"/>
              <a:ext cx="1547046" cy="31523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4" name="TextBox 13">
              <a:extLst>
                <a:ext uri="{FF2B5EF4-FFF2-40B4-BE49-F238E27FC236}">
                  <a16:creationId xmlns:a16="http://schemas.microsoft.com/office/drawing/2014/main" id="{B2FA8035-7594-4DB8-8F5A-BDC228BCECD1}"/>
                </a:ext>
              </a:extLst>
            </p:cNvPr>
            <p:cNvSpPr txBox="1"/>
            <p:nvPr/>
          </p:nvSpPr>
          <p:spPr>
            <a:xfrm>
              <a:off x="6733869" y="3109994"/>
              <a:ext cx="1354172" cy="31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5" name="Rectangle 14">
              <a:extLst>
                <a:ext uri="{FF2B5EF4-FFF2-40B4-BE49-F238E27FC236}">
                  <a16:creationId xmlns:a16="http://schemas.microsoft.com/office/drawing/2014/main" id="{DE0D50E6-DD7E-4408-857C-35A57AD62CA4}"/>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Apps</a:t>
              </a:r>
            </a:p>
          </p:txBody>
        </p:sp>
        <p:cxnSp>
          <p:nvCxnSpPr>
            <p:cNvPr id="16" name="Connector: Elbow 15">
              <a:extLst>
                <a:ext uri="{FF2B5EF4-FFF2-40B4-BE49-F238E27FC236}">
                  <a16:creationId xmlns:a16="http://schemas.microsoft.com/office/drawing/2014/main" id="{AA91C2E9-010F-4026-A007-843371B213E9}"/>
                </a:ext>
              </a:extLst>
            </p:cNvPr>
            <p:cNvCxnSpPr>
              <a:stCxn id="11" idx="2"/>
              <a:endCxn id="15"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CFEFE81-F845-4F16-8DB9-4835DE531925}"/>
                </a:ext>
              </a:extLst>
            </p:cNvPr>
            <p:cNvSpPr txBox="1"/>
            <p:nvPr/>
          </p:nvSpPr>
          <p:spPr>
            <a:xfrm>
              <a:off x="9162473" y="3708756"/>
              <a:ext cx="2262909"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a:p>
              <a:endParaRPr lang="en-US" b="1" dirty="0"/>
            </a:p>
            <a:p>
              <a:r>
                <a:rPr lang="en-US" b="1" dirty="0"/>
                <a:t>	     *</a:t>
              </a:r>
            </a:p>
          </p:txBody>
        </p:sp>
        <p:sp>
          <p:nvSpPr>
            <p:cNvPr id="18" name="Oval 17">
              <a:extLst>
                <a:ext uri="{FF2B5EF4-FFF2-40B4-BE49-F238E27FC236}">
                  <a16:creationId xmlns:a16="http://schemas.microsoft.com/office/drawing/2014/main" id="{3C53DFFE-BBFD-4D1C-93A7-8D566FEF92D9}"/>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Backing Services</a:t>
              </a:r>
            </a:p>
          </p:txBody>
        </p:sp>
        <p:sp>
          <p:nvSpPr>
            <p:cNvPr id="19" name="Oval 18">
              <a:extLst>
                <a:ext uri="{FF2B5EF4-FFF2-40B4-BE49-F238E27FC236}">
                  <a16:creationId xmlns:a16="http://schemas.microsoft.com/office/drawing/2014/main" id="{509248E7-A147-48C0-8A49-46679C00F63E}"/>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 quotas</a:t>
              </a:r>
            </a:p>
          </p:txBody>
        </p:sp>
      </p:grpSp>
    </p:spTree>
    <p:extLst>
      <p:ext uri="{BB962C8B-B14F-4D97-AF65-F5344CB8AC3E}">
        <p14:creationId xmlns:p14="http://schemas.microsoft.com/office/powerpoint/2010/main" val="593996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effectLst/>
              </a:rPr>
              <a:t>SAP HANA Cloud is a fully managed, in-memory, cloud database as a service (DBaaS). It is the cloud-based data foundation for SAP Business Technology Platform. With SAP HANA Cloud you can create, run, and extend new and existing applications.</a:t>
            </a:r>
          </a:p>
          <a:p>
            <a:pPr algn="just"/>
            <a:r>
              <a:rPr lang="en-US" b="0" i="0" dirty="0">
                <a:effectLst/>
              </a:rPr>
              <a:t>SAP HANA Cloud includes a number of software components. The core component is SAP HANA Database, but other components can be added at any time, such as a data lake.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6697094F-1709-42DB-BDCF-E7ED8BF88DED}"/>
              </a:ext>
            </a:extLst>
          </p:cNvPr>
          <p:cNvSpPr txBox="1"/>
          <p:nvPr/>
        </p:nvSpPr>
        <p:spPr>
          <a:xfrm>
            <a:off x="261763" y="2256418"/>
            <a:ext cx="5834237" cy="3693319"/>
          </a:xfrm>
          <a:prstGeom prst="rect">
            <a:avLst/>
          </a:prstGeom>
          <a:noFill/>
        </p:spPr>
        <p:txBody>
          <a:bodyPr wrap="square">
            <a:spAutoFit/>
          </a:bodyPr>
          <a:lstStyle/>
          <a:p>
            <a:pPr algn="just"/>
            <a:r>
              <a:rPr lang="en-US" b="1" i="0" dirty="0">
                <a:effectLst/>
              </a:rPr>
              <a:t>Key Components of SAP HANA Cloud</a:t>
            </a:r>
          </a:p>
          <a:p>
            <a:pPr algn="just"/>
            <a:r>
              <a:rPr lang="en-US" b="0" i="0" dirty="0">
                <a:effectLst/>
              </a:rPr>
              <a:t>There are four key components of SAP HANA Cloud:</a:t>
            </a:r>
          </a:p>
          <a:p>
            <a:pPr marL="285750" indent="-285750" algn="just">
              <a:buFont typeface="Arial" panose="020B0604020202020204" pitchFamily="34" charset="0"/>
              <a:buChar char="•"/>
            </a:pPr>
            <a:r>
              <a:rPr lang="en-US" b="1" dirty="0"/>
              <a:t>SAP HANA Cloud, SAP HANA Database</a:t>
            </a:r>
          </a:p>
          <a:p>
            <a:pPr lvl="1" algn="just"/>
            <a:r>
              <a:rPr lang="en-US" dirty="0"/>
              <a:t>In-memory database with built-in advanced analytics (spatial, graph, text, etc.)</a:t>
            </a:r>
          </a:p>
          <a:p>
            <a:pPr marL="285750" indent="-285750" algn="just">
              <a:buFont typeface="Arial" panose="020B0604020202020204" pitchFamily="34" charset="0"/>
              <a:buChar char="•"/>
            </a:pPr>
            <a:r>
              <a:rPr lang="en-US" b="1" dirty="0"/>
              <a:t>SAP HANA Cloud, data lake</a:t>
            </a:r>
          </a:p>
          <a:p>
            <a:pPr lvl="1" algn="just"/>
            <a:r>
              <a:rPr lang="en-US" dirty="0"/>
              <a:t>Store and query large data sets and most file types</a:t>
            </a:r>
          </a:p>
          <a:p>
            <a:pPr marL="285750" indent="-285750" algn="just">
              <a:buFont typeface="Arial" panose="020B0604020202020204" pitchFamily="34" charset="0"/>
              <a:buChar char="•"/>
            </a:pPr>
            <a:r>
              <a:rPr lang="en-US" b="1" dirty="0"/>
              <a:t>SAP HANA Cloud, adaptive server enterprise</a:t>
            </a:r>
          </a:p>
          <a:p>
            <a:pPr lvl="1" algn="just"/>
            <a:r>
              <a:rPr lang="en-US" dirty="0"/>
              <a:t>Support for extreme –performance transactional applications</a:t>
            </a:r>
          </a:p>
          <a:p>
            <a:pPr marL="285750" indent="-285750" algn="just">
              <a:buFont typeface="Arial" panose="020B0604020202020204" pitchFamily="34" charset="0"/>
              <a:buChar char="•"/>
            </a:pPr>
            <a:r>
              <a:rPr lang="en-US" b="1" dirty="0"/>
              <a:t>SAP HANA Cloud, adaptive server enterprise replication</a:t>
            </a:r>
          </a:p>
          <a:p>
            <a:pPr lvl="1" algn="just"/>
            <a:r>
              <a:rPr lang="en-US" dirty="0"/>
              <a:t>Bi-directional real time data replication across databases</a:t>
            </a:r>
          </a:p>
        </p:txBody>
      </p:sp>
      <p:pic>
        <p:nvPicPr>
          <p:cNvPr id="1030" name="Picture 6">
            <a:extLst>
              <a:ext uri="{FF2B5EF4-FFF2-40B4-BE49-F238E27FC236}">
                <a16:creationId xmlns:a16="http://schemas.microsoft.com/office/drawing/2014/main" id="{226A2AA8-41D9-44A4-8A3D-EA722BE07E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36" r="15934"/>
          <a:stretch/>
        </p:blipFill>
        <p:spPr bwMode="auto">
          <a:xfrm>
            <a:off x="6210875" y="2256418"/>
            <a:ext cx="5212531" cy="430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111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Interfaces and Services in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24952" cy="2585323"/>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effectLst/>
              </a:rPr>
              <a:t>Business Application Studio (BAS)</a:t>
            </a:r>
            <a:r>
              <a:rPr lang="en-US" b="0" i="0" dirty="0">
                <a:effectLst/>
              </a:rPr>
              <a:t> - Used by developers to build and maintain applications. Developers include application coders and also data modelers. Business Application Studio is the recommended tool for developing Cloud Foundry applications.</a:t>
            </a:r>
          </a:p>
          <a:p>
            <a:pPr marL="285750" indent="-285750" algn="just">
              <a:buFont typeface="Arial" panose="020B0604020202020204" pitchFamily="34" charset="0"/>
              <a:buChar char="•"/>
            </a:pPr>
            <a:r>
              <a:rPr lang="en-US" b="1" i="0" dirty="0">
                <a:effectLst/>
              </a:rPr>
              <a:t>Web IDE</a:t>
            </a:r>
            <a:r>
              <a:rPr lang="en-US" b="0" i="0" dirty="0">
                <a:effectLst/>
              </a:rPr>
              <a:t> - The original interface used by developers to build applications. Although Web IDE can be used with SAP HANA Cloud, it is recommended to use Business Application Studio.</a:t>
            </a:r>
          </a:p>
          <a:p>
            <a:pPr marL="285750" indent="-285750" algn="just">
              <a:buFont typeface="Arial" panose="020B0604020202020204" pitchFamily="34" charset="0"/>
              <a:buChar char="•"/>
            </a:pPr>
            <a:r>
              <a:rPr lang="en-US" b="1" i="0" dirty="0">
                <a:effectLst/>
              </a:rPr>
              <a:t>Database Explorer</a:t>
            </a:r>
            <a:r>
              <a:rPr lang="en-US" b="0" i="0" dirty="0">
                <a:effectLst/>
              </a:rPr>
              <a:t> - This is an interface that is used by developers and also administrators. The Database Explorer is used to explore the run-time objects of the database, for example, tables, views and stored procedures. </a:t>
            </a:r>
          </a:p>
          <a:p>
            <a:pPr marL="285750" indent="-285750" algn="just">
              <a:buFont typeface="Arial" panose="020B0604020202020204" pitchFamily="34" charset="0"/>
              <a:buChar char="•"/>
            </a:pPr>
            <a:r>
              <a:rPr lang="en-US" b="1" i="0" dirty="0">
                <a:effectLst/>
              </a:rPr>
              <a:t>SAP HANA Cockpit</a:t>
            </a:r>
            <a:r>
              <a:rPr lang="en-US" b="0" i="0" dirty="0">
                <a:effectLst/>
              </a:rPr>
              <a:t> - Used by administrators to monitor the platform, optimize performance, maintain security, and trace and analyze errors.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a:extLst>
              <a:ext uri="{FF2B5EF4-FFF2-40B4-BE49-F238E27FC236}">
                <a16:creationId xmlns:a16="http://schemas.microsoft.com/office/drawing/2014/main" id="{5E2EEC1E-2167-44AB-905A-29E0D2C13B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3075" y="3204244"/>
            <a:ext cx="5582808" cy="21453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B82BDF-28B7-4FC5-9DCA-076274AD38F1}"/>
              </a:ext>
            </a:extLst>
          </p:cNvPr>
          <p:cNvSpPr txBox="1"/>
          <p:nvPr/>
        </p:nvSpPr>
        <p:spPr>
          <a:xfrm>
            <a:off x="261763" y="3364413"/>
            <a:ext cx="5834237" cy="2031325"/>
          </a:xfrm>
          <a:prstGeom prst="rect">
            <a:avLst/>
          </a:prstGeom>
          <a:noFill/>
        </p:spPr>
        <p:txBody>
          <a:bodyPr wrap="square">
            <a:spAutoFit/>
          </a:bodyPr>
          <a:lstStyle/>
          <a:p>
            <a:pPr algn="l"/>
            <a:r>
              <a:rPr lang="en-US" b="1" i="0" dirty="0">
                <a:effectLst/>
              </a:rPr>
              <a:t>Service Plans</a:t>
            </a:r>
          </a:p>
          <a:p>
            <a:pPr algn="just"/>
            <a:r>
              <a:rPr lang="en-US" b="0" i="0" dirty="0">
                <a:effectLst/>
              </a:rPr>
              <a:t>When you provision an SAP HANA Cloud database, you choose a service plan to manage the database artifacts.</a:t>
            </a:r>
          </a:p>
          <a:p>
            <a:pPr algn="just"/>
            <a:r>
              <a:rPr lang="en-US" b="0" i="0" dirty="0">
                <a:effectLst/>
              </a:rPr>
              <a:t>SAP HANA Cloud provides a choice of two service plans for managing database artifacts:</a:t>
            </a:r>
          </a:p>
          <a:p>
            <a:pPr algn="just"/>
            <a:r>
              <a:rPr lang="en-US" b="1" i="0" dirty="0">
                <a:effectLst/>
              </a:rPr>
              <a:t>Schema service plan</a:t>
            </a:r>
            <a:r>
              <a:rPr lang="en-US" b="0" i="0" dirty="0">
                <a:effectLst/>
              </a:rPr>
              <a:t> — Create all database artifacts directly to schemas using SQL.</a:t>
            </a:r>
          </a:p>
        </p:txBody>
      </p:sp>
      <p:sp>
        <p:nvSpPr>
          <p:cNvPr id="11" name="TextBox 10">
            <a:extLst>
              <a:ext uri="{FF2B5EF4-FFF2-40B4-BE49-F238E27FC236}">
                <a16:creationId xmlns:a16="http://schemas.microsoft.com/office/drawing/2014/main" id="{FE2CE099-F7C0-4506-AA7C-231929CD09F0}"/>
              </a:ext>
            </a:extLst>
          </p:cNvPr>
          <p:cNvSpPr txBox="1"/>
          <p:nvPr/>
        </p:nvSpPr>
        <p:spPr>
          <a:xfrm>
            <a:off x="261763" y="5994455"/>
            <a:ext cx="11668474" cy="646331"/>
          </a:xfrm>
          <a:prstGeom prst="rect">
            <a:avLst/>
          </a:prstGeom>
          <a:noFill/>
        </p:spPr>
        <p:txBody>
          <a:bodyPr wrap="square">
            <a:spAutoFit/>
          </a:bodyPr>
          <a:lstStyle/>
          <a:p>
            <a:pPr algn="just"/>
            <a:r>
              <a:rPr lang="en-US" b="1" i="0" dirty="0">
                <a:effectLst/>
              </a:rPr>
              <a:t>NOTE: - </a:t>
            </a:r>
            <a:r>
              <a:rPr lang="en-US" b="0" i="0" dirty="0">
                <a:effectLst/>
              </a:rPr>
              <a:t>A service plan will only be available to you if it was already added as a service entitlement which is done at the Business Technology Platform (BTP) global account level.</a:t>
            </a:r>
          </a:p>
        </p:txBody>
      </p:sp>
      <p:sp>
        <p:nvSpPr>
          <p:cNvPr id="13" name="TextBox 12">
            <a:extLst>
              <a:ext uri="{FF2B5EF4-FFF2-40B4-BE49-F238E27FC236}">
                <a16:creationId xmlns:a16="http://schemas.microsoft.com/office/drawing/2014/main" id="{2950535C-793C-4FF3-AD97-BCCAAA543AC0}"/>
              </a:ext>
            </a:extLst>
          </p:cNvPr>
          <p:cNvSpPr txBox="1"/>
          <p:nvPr/>
        </p:nvSpPr>
        <p:spPr>
          <a:xfrm>
            <a:off x="260932" y="5349570"/>
            <a:ext cx="11524951" cy="646331"/>
          </a:xfrm>
          <a:prstGeom prst="rect">
            <a:avLst/>
          </a:prstGeom>
          <a:noFill/>
        </p:spPr>
        <p:txBody>
          <a:bodyPr wrap="square">
            <a:spAutoFit/>
          </a:bodyPr>
          <a:lstStyle/>
          <a:p>
            <a:pPr algn="just"/>
            <a:r>
              <a:rPr lang="en-US" b="1" i="0" dirty="0">
                <a:effectLst/>
              </a:rPr>
              <a:t>HANA Deployment Infrastructure (HDI) Shared service plan</a:t>
            </a:r>
            <a:r>
              <a:rPr lang="en-US" b="0" i="0" dirty="0">
                <a:effectLst/>
              </a:rPr>
              <a:t> — Provides a combined database design-time and run-time environment. Database developers, using this plan, define all database objects using source files. </a:t>
            </a:r>
          </a:p>
        </p:txBody>
      </p:sp>
    </p:spTree>
    <p:extLst>
      <p:ext uri="{BB962C8B-B14F-4D97-AF65-F5344CB8AC3E}">
        <p14:creationId xmlns:p14="http://schemas.microsoft.com/office/powerpoint/2010/main" val="11475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i-FI" sz="3600" b="1" i="0" dirty="0">
                <a:solidFill>
                  <a:srgbClr val="1F1F1F"/>
                </a:solidFill>
                <a:effectLst/>
                <a:latin typeface="Cooper Black" panose="0208090404030B020404" pitchFamily="18" charset="0"/>
              </a:rPr>
              <a:t>SAP HANA Cloud vs. SAP HANA on-premise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a:extLst>
              <a:ext uri="{FF2B5EF4-FFF2-40B4-BE49-F238E27FC236}">
                <a16:creationId xmlns:a16="http://schemas.microsoft.com/office/drawing/2014/main" id="{0972A184-BAD7-4AFB-9A32-62C2CF5778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51" r="4389"/>
          <a:stretch/>
        </p:blipFill>
        <p:spPr bwMode="auto">
          <a:xfrm>
            <a:off x="261761" y="1626973"/>
            <a:ext cx="6278151" cy="36021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13C2A9-BD87-4634-BE91-D681ED722657}"/>
              </a:ext>
            </a:extLst>
          </p:cNvPr>
          <p:cNvSpPr txBox="1"/>
          <p:nvPr/>
        </p:nvSpPr>
        <p:spPr>
          <a:xfrm>
            <a:off x="6539913" y="779089"/>
            <a:ext cx="5390323" cy="1200329"/>
          </a:xfrm>
          <a:prstGeom prst="rect">
            <a:avLst/>
          </a:prstGeom>
          <a:noFill/>
        </p:spPr>
        <p:txBody>
          <a:bodyPr wrap="square">
            <a:spAutoFit/>
          </a:bodyPr>
          <a:lstStyle/>
          <a:p>
            <a:pPr algn="l"/>
            <a:r>
              <a:rPr lang="en-US" b="1" i="0" dirty="0">
                <a:effectLst/>
              </a:rPr>
              <a:t>Feature Differences</a:t>
            </a:r>
          </a:p>
          <a:p>
            <a:pPr algn="l"/>
            <a:r>
              <a:rPr lang="en-US" b="0" i="0" dirty="0">
                <a:effectLst/>
              </a:rPr>
              <a:t>SAP HANA Cloud compares very closely with SAP HANA on-premise in terms of features but there are some differences.</a:t>
            </a:r>
            <a:endParaRPr lang="en-US" b="1" i="0" dirty="0">
              <a:effectLst/>
            </a:endParaRPr>
          </a:p>
        </p:txBody>
      </p:sp>
      <p:pic>
        <p:nvPicPr>
          <p:cNvPr id="3076" name="Picture 4">
            <a:extLst>
              <a:ext uri="{FF2B5EF4-FFF2-40B4-BE49-F238E27FC236}">
                <a16:creationId xmlns:a16="http://schemas.microsoft.com/office/drawing/2014/main" id="{071AB28E-66B6-4DB6-B99A-BEE896D170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8" r="2147"/>
          <a:stretch/>
        </p:blipFill>
        <p:spPr bwMode="auto">
          <a:xfrm>
            <a:off x="6640031" y="1979418"/>
            <a:ext cx="5190086" cy="3838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275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HDI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 HDI Container is also a </a:t>
            </a:r>
            <a:r>
              <a:rPr kumimoji="0" lang="en-US" sz="1800" b="1" i="0" u="none" strike="noStrike" kern="1200" cap="none" spc="0" normalizeH="0" baseline="0" noProof="0" dirty="0">
                <a:ln>
                  <a:noFill/>
                </a:ln>
                <a:solidFill>
                  <a:prstClr val="black"/>
                </a:solidFill>
                <a:effectLst/>
                <a:uLnTx/>
                <a:uFillTx/>
                <a:latin typeface="Calibri"/>
                <a:ea typeface="+mn-ea"/>
                <a:cs typeface="+mn-cs"/>
              </a:rPr>
              <a:t>schema</a:t>
            </a:r>
            <a:r>
              <a:rPr kumimoji="0" lang="en-US" sz="1800" b="0" i="0" u="none" strike="noStrike" kern="1200" cap="none" spc="0" normalizeH="0" baseline="0" noProof="0" dirty="0">
                <a:ln>
                  <a:noFill/>
                </a:ln>
                <a:solidFill>
                  <a:prstClr val="black"/>
                </a:solidFill>
                <a:effectLst/>
                <a:uLnTx/>
                <a:uFillTx/>
                <a:latin typeface="Calibri"/>
                <a:ea typeface="+mn-ea"/>
                <a:cs typeface="+mn-cs"/>
              </a:rPr>
              <a:t>. But it is managed differently from a normal schema.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a:rPr>
              <a:t>How its created?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Manually create it in SCP</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Application Managed HDI Container (You as developer ONLY work with App, App will talk to HANA to create and manage this schema to store/read data internally)</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You cant access HDI Container using HANA Studio (Deprecated tool), We can use new SAP HANA Database Explorer, SAP HANA </a:t>
            </a:r>
            <a:r>
              <a:rPr lang="en-US" dirty="0" err="1">
                <a:solidFill>
                  <a:prstClr val="black"/>
                </a:solidFill>
                <a:latin typeface="Calibri"/>
              </a:rPr>
              <a:t>WebIDE</a:t>
            </a:r>
            <a:r>
              <a:rPr lang="en-US" dirty="0">
                <a:solidFill>
                  <a:prstClr val="black"/>
                </a:solidFill>
                <a:latin typeface="Calibri"/>
              </a:rPr>
              <a:t> for OP or BAS to access HDI Container.</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Who creates it?</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There is a new service in SAP HANA called SAP HDI (HANA Deployer Infrastructure) which is just a microservice responsible to managing the container. HDI Deployer is a component which is used to talk to this service from our app.</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Who owns it?</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The moment HDI Container is created, 2 users will gets created automatically by system in HANA.</a:t>
            </a:r>
          </a:p>
          <a:p>
            <a:pPr>
              <a:defRPr/>
            </a:pPr>
            <a:r>
              <a:rPr lang="en-US" dirty="0">
                <a:solidFill>
                  <a:prstClr val="black"/>
                </a:solidFill>
              </a:rPr>
              <a:t>RANDOMGUID_DT (Design Time) – Full permission to CREATE&lt; DROP&lt; ALTER DB object</a:t>
            </a: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RANDOMGUID_RT (Runtime User) – Only permissions to INSERT, UPDATE, DELETE data…</a:t>
            </a:r>
          </a:p>
          <a:p>
            <a:pPr lvl="0">
              <a:defRPr/>
            </a:pPr>
            <a:r>
              <a:rPr lang="en-US" dirty="0">
                <a:solidFill>
                  <a:prstClr val="black"/>
                </a:solidFill>
                <a:latin typeface="Calibri"/>
              </a:rPr>
              <a:t>In case of app wants to talk to hana</a:t>
            </a:r>
            <a:r>
              <a:rPr lang="en-US" dirty="0">
                <a:solidFill>
                  <a:prstClr val="black"/>
                </a:solidFill>
              </a:rPr>
              <a:t>, these users will be used by our app. The same user will be available as environment variable in CF, VCAP_SERVICE.</a:t>
            </a:r>
            <a:endParaRPr lang="en-US"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80754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HDI and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5" name="Rectangle: Rounded Corners 24">
            <a:extLst>
              <a:ext uri="{FF2B5EF4-FFF2-40B4-BE49-F238E27FC236}">
                <a16:creationId xmlns:a16="http://schemas.microsoft.com/office/drawing/2014/main" id="{54AA2DD1-5B0E-4889-BFF3-0F2712F208B6}"/>
              </a:ext>
            </a:extLst>
          </p:cNvPr>
          <p:cNvSpPr/>
          <p:nvPr/>
        </p:nvSpPr>
        <p:spPr>
          <a:xfrm>
            <a:off x="1079862" y="3429000"/>
            <a:ext cx="10650583" cy="2632166"/>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HANA DB (shared-</a:t>
            </a:r>
            <a:r>
              <a:rPr kumimoji="0" lang="en-US" sz="1800" b="0" i="0" u="none" strike="noStrike" kern="0" cap="none" spc="0" normalizeH="0" baseline="0" noProof="0" dirty="0" err="1">
                <a:ln>
                  <a:noFill/>
                </a:ln>
                <a:solidFill>
                  <a:prstClr val="white"/>
                </a:solidFill>
                <a:effectLst/>
                <a:uLnTx/>
                <a:uFillTx/>
                <a:latin typeface="Calibri"/>
                <a:ea typeface="+mn-ea"/>
                <a:cs typeface="+mn-cs"/>
              </a:rPr>
              <a:t>db</a:t>
            </a:r>
            <a:r>
              <a:rPr kumimoji="0" lang="en-US" sz="1800" b="0" i="0" u="none" strike="noStrike" kern="0" cap="none" spc="0" normalizeH="0" baseline="0" noProof="0" dirty="0">
                <a:ln>
                  <a:noFill/>
                </a:ln>
                <a:solidFill>
                  <a:prstClr val="white"/>
                </a:solidFill>
                <a:effectLst/>
                <a:uLnTx/>
                <a:uFillTx/>
                <a:latin typeface="Calibri"/>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6" name="Flowchart: Magnetic Disk 25">
            <a:extLst>
              <a:ext uri="{FF2B5EF4-FFF2-40B4-BE49-F238E27FC236}">
                <a16:creationId xmlns:a16="http://schemas.microsoft.com/office/drawing/2014/main" id="{C548A6A7-2543-46EA-A9E2-EEA84BD51977}"/>
              </a:ext>
            </a:extLst>
          </p:cNvPr>
          <p:cNvSpPr/>
          <p:nvPr/>
        </p:nvSpPr>
        <p:spPr>
          <a:xfrm>
            <a:off x="1306286"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HDI Container</a:t>
            </a:r>
          </a:p>
        </p:txBody>
      </p:sp>
      <p:sp>
        <p:nvSpPr>
          <p:cNvPr id="27" name="Flowchart: Magnetic Disk 26">
            <a:extLst>
              <a:ext uri="{FF2B5EF4-FFF2-40B4-BE49-F238E27FC236}">
                <a16:creationId xmlns:a16="http://schemas.microsoft.com/office/drawing/2014/main" id="{70B1CCF2-C77F-4466-BC39-46C4F06F3014}"/>
              </a:ext>
            </a:extLst>
          </p:cNvPr>
          <p:cNvSpPr/>
          <p:nvPr/>
        </p:nvSpPr>
        <p:spPr>
          <a:xfrm>
            <a:off x="3439886"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8" name="Flowchart: Magnetic Disk 27">
            <a:extLst>
              <a:ext uri="{FF2B5EF4-FFF2-40B4-BE49-F238E27FC236}">
                <a16:creationId xmlns:a16="http://schemas.microsoft.com/office/drawing/2014/main" id="{134A5BAC-7DA7-44A8-B9A5-5C9E25DD49D3}"/>
              </a:ext>
            </a:extLst>
          </p:cNvPr>
          <p:cNvSpPr/>
          <p:nvPr/>
        </p:nvSpPr>
        <p:spPr>
          <a:xfrm>
            <a:off x="5663244"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Flowchart: Magnetic Disk 28">
            <a:extLst>
              <a:ext uri="{FF2B5EF4-FFF2-40B4-BE49-F238E27FC236}">
                <a16:creationId xmlns:a16="http://schemas.microsoft.com/office/drawing/2014/main" id="{4E5A75D2-C709-452F-B23D-43BFCE165EB8}"/>
              </a:ext>
            </a:extLst>
          </p:cNvPr>
          <p:cNvSpPr/>
          <p:nvPr/>
        </p:nvSpPr>
        <p:spPr>
          <a:xfrm>
            <a:off x="7728857"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0" name="Flowchart: Magnetic Disk 29">
            <a:extLst>
              <a:ext uri="{FF2B5EF4-FFF2-40B4-BE49-F238E27FC236}">
                <a16:creationId xmlns:a16="http://schemas.microsoft.com/office/drawing/2014/main" id="{85E5A890-5A91-459F-BB5D-E94E642D6948}"/>
              </a:ext>
            </a:extLst>
          </p:cNvPr>
          <p:cNvSpPr/>
          <p:nvPr/>
        </p:nvSpPr>
        <p:spPr>
          <a:xfrm>
            <a:off x="9953840"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905D6A6E-2C48-4F40-B293-5844C1B8B843}"/>
              </a:ext>
            </a:extLst>
          </p:cNvPr>
          <p:cNvSpPr/>
          <p:nvPr/>
        </p:nvSpPr>
        <p:spPr>
          <a:xfrm>
            <a:off x="1079861" y="1599112"/>
            <a:ext cx="10650583" cy="766354"/>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HDI (HANA Deployment Infra) Service</a:t>
            </a:r>
          </a:p>
        </p:txBody>
      </p:sp>
      <p:cxnSp>
        <p:nvCxnSpPr>
          <p:cNvPr id="32" name="Straight Arrow Connector 31">
            <a:extLst>
              <a:ext uri="{FF2B5EF4-FFF2-40B4-BE49-F238E27FC236}">
                <a16:creationId xmlns:a16="http://schemas.microsoft.com/office/drawing/2014/main" id="{9D478D1A-D45D-41DB-B89C-349A6C5A92C3}"/>
              </a:ext>
            </a:extLst>
          </p:cNvPr>
          <p:cNvCxnSpPr>
            <a:stCxn id="31" idx="2"/>
            <a:endCxn id="27" idx="1"/>
          </p:cNvCxnSpPr>
          <p:nvPr/>
        </p:nvCxnSpPr>
        <p:spPr>
          <a:xfrm flipH="1">
            <a:off x="4241075" y="2365466"/>
            <a:ext cx="2164078" cy="2136865"/>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Tree>
    <p:extLst>
      <p:ext uri="{BB962C8B-B14F-4D97-AF65-F5344CB8AC3E}">
        <p14:creationId xmlns:p14="http://schemas.microsoft.com/office/powerpoint/2010/main" val="1959545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SAP HANA Cloud Instance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a:extLst>
              <a:ext uri="{FF2B5EF4-FFF2-40B4-BE49-F238E27FC236}">
                <a16:creationId xmlns:a16="http://schemas.microsoft.com/office/drawing/2014/main" id="{C56D7C31-6C98-40E5-8A20-30C3BCDFDE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256" r="7337"/>
          <a:stretch/>
        </p:blipFill>
        <p:spPr bwMode="auto">
          <a:xfrm>
            <a:off x="190016" y="1702420"/>
            <a:ext cx="5174395" cy="18377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D22B97-876E-4251-981F-63544EF76A6A}"/>
              </a:ext>
            </a:extLst>
          </p:cNvPr>
          <p:cNvSpPr txBox="1"/>
          <p:nvPr/>
        </p:nvSpPr>
        <p:spPr>
          <a:xfrm>
            <a:off x="261763" y="779090"/>
            <a:ext cx="5174395" cy="954107"/>
          </a:xfrm>
          <a:prstGeom prst="rect">
            <a:avLst/>
          </a:prstGeom>
          <a:noFill/>
        </p:spPr>
        <p:txBody>
          <a:bodyPr wrap="square" rtlCol="0">
            <a:spAutoFit/>
          </a:bodyPr>
          <a:lstStyle/>
          <a:p>
            <a:pPr marL="342900" indent="-342900" algn="just">
              <a:buAutoNum type="arabicPeriod"/>
            </a:pPr>
            <a:r>
              <a:rPr lang="en-US" sz="1400" dirty="0"/>
              <a:t>Login to your trial and navigate to your </a:t>
            </a:r>
            <a:r>
              <a:rPr lang="en-US" sz="1400" b="1" dirty="0"/>
              <a:t>dev </a:t>
            </a:r>
            <a:r>
              <a:rPr lang="en-US" sz="1400" dirty="0"/>
              <a:t>space</a:t>
            </a:r>
          </a:p>
          <a:p>
            <a:pPr marL="342900" indent="-342900" algn="just">
              <a:buAutoNum type="arabicPeriod"/>
            </a:pPr>
            <a:r>
              <a:rPr lang="en-US" sz="1400" dirty="0"/>
              <a:t>Select </a:t>
            </a:r>
            <a:r>
              <a:rPr lang="en-US" sz="1400" b="1" dirty="0"/>
              <a:t>SAP HANA Cloud</a:t>
            </a:r>
          </a:p>
          <a:p>
            <a:pPr marL="342900" indent="-342900" algn="just">
              <a:buAutoNum type="arabicPeriod"/>
            </a:pPr>
            <a:r>
              <a:rPr lang="en-US" sz="1400" dirty="0"/>
              <a:t>Select the </a:t>
            </a:r>
            <a:r>
              <a:rPr lang="en-US" sz="1400" b="1" dirty="0"/>
              <a:t>Manage SAP HANA Cloud </a:t>
            </a:r>
            <a:r>
              <a:rPr lang="en-US" sz="1400" dirty="0"/>
              <a:t>button to start the SAP HANA Cloud Central</a:t>
            </a:r>
          </a:p>
        </p:txBody>
      </p:sp>
      <p:pic>
        <p:nvPicPr>
          <p:cNvPr id="4100" name="Picture 4">
            <a:extLst>
              <a:ext uri="{FF2B5EF4-FFF2-40B4-BE49-F238E27FC236}">
                <a16:creationId xmlns:a16="http://schemas.microsoft.com/office/drawing/2014/main" id="{E2531C1A-940F-4776-A776-4BCB0382551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 t="15296"/>
          <a:stretch/>
        </p:blipFill>
        <p:spPr bwMode="auto">
          <a:xfrm>
            <a:off x="6674485" y="1527830"/>
            <a:ext cx="4543262" cy="197835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hevron 3">
            <a:extLst>
              <a:ext uri="{FF2B5EF4-FFF2-40B4-BE49-F238E27FC236}">
                <a16:creationId xmlns:a16="http://schemas.microsoft.com/office/drawing/2014/main" id="{62BF823D-5409-4504-84C6-1224E61B5E1F}"/>
              </a:ext>
            </a:extLst>
          </p:cNvPr>
          <p:cNvSpPr/>
          <p:nvPr/>
        </p:nvSpPr>
        <p:spPr>
          <a:xfrm>
            <a:off x="5617029" y="1733197"/>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8794C706-84A6-4761-BFF0-914AEABD86C7}"/>
              </a:ext>
            </a:extLst>
          </p:cNvPr>
          <p:cNvSpPr txBox="1"/>
          <p:nvPr/>
        </p:nvSpPr>
        <p:spPr>
          <a:xfrm>
            <a:off x="6105516" y="779090"/>
            <a:ext cx="5681200" cy="738664"/>
          </a:xfrm>
          <a:prstGeom prst="rect">
            <a:avLst/>
          </a:prstGeom>
          <a:noFill/>
        </p:spPr>
        <p:txBody>
          <a:bodyPr wrap="square" rtlCol="0">
            <a:spAutoFit/>
          </a:bodyPr>
          <a:lstStyle/>
          <a:p>
            <a:pPr marL="342900" indent="-342900">
              <a:buAutoNum type="arabicPeriod"/>
            </a:pPr>
            <a:r>
              <a:rPr lang="en-US" sz="1400" dirty="0"/>
              <a:t>Select the </a:t>
            </a:r>
            <a:r>
              <a:rPr lang="en-US" sz="1400" b="1" dirty="0"/>
              <a:t>Create </a:t>
            </a:r>
            <a:r>
              <a:rPr lang="en-US" sz="1400" dirty="0"/>
              <a:t>button to start the wizard</a:t>
            </a:r>
          </a:p>
          <a:p>
            <a:pPr marL="342900" indent="-342900">
              <a:buAutoNum type="arabicPeriod"/>
            </a:pPr>
            <a:r>
              <a:rPr lang="en-US" sz="1400" dirty="0"/>
              <a:t>Select the SAP HANA Cloud instance Type to create</a:t>
            </a:r>
          </a:p>
          <a:p>
            <a:pPr marL="342900" indent="-342900">
              <a:buAutoNum type="arabicPeriod"/>
            </a:pPr>
            <a:r>
              <a:rPr lang="en-US" sz="1400" dirty="0"/>
              <a:t>Select the </a:t>
            </a:r>
            <a:r>
              <a:rPr lang="en-US" sz="1400" b="1" dirty="0"/>
              <a:t>Next Step </a:t>
            </a:r>
            <a:r>
              <a:rPr lang="en-US" sz="1400" dirty="0"/>
              <a:t>button to continue</a:t>
            </a:r>
          </a:p>
        </p:txBody>
      </p:sp>
      <p:sp>
        <p:nvSpPr>
          <p:cNvPr id="11" name="Arrow: Chevron 10">
            <a:extLst>
              <a:ext uri="{FF2B5EF4-FFF2-40B4-BE49-F238E27FC236}">
                <a16:creationId xmlns:a16="http://schemas.microsoft.com/office/drawing/2014/main" id="{37E22F45-F196-4E09-BFCE-AF6D68E8A22E}"/>
              </a:ext>
            </a:extLst>
          </p:cNvPr>
          <p:cNvSpPr/>
          <p:nvPr/>
        </p:nvSpPr>
        <p:spPr>
          <a:xfrm rot="5400000">
            <a:off x="8770215" y="3566145"/>
            <a:ext cx="351801" cy="47421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102" name="Picture 6">
            <a:extLst>
              <a:ext uri="{FF2B5EF4-FFF2-40B4-BE49-F238E27FC236}">
                <a16:creationId xmlns:a16="http://schemas.microsoft.com/office/drawing/2014/main" id="{83CB1445-BCE1-4101-9F7B-A1FE7AF577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4485" y="4017448"/>
            <a:ext cx="4805728" cy="265191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7486F7D-1331-4C9F-8069-2C5DC0B1280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614" y="3938076"/>
            <a:ext cx="5328976" cy="2701263"/>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Chevron 13">
            <a:extLst>
              <a:ext uri="{FF2B5EF4-FFF2-40B4-BE49-F238E27FC236}">
                <a16:creationId xmlns:a16="http://schemas.microsoft.com/office/drawing/2014/main" id="{FA851B96-005C-49BF-B89F-85C792BC9312}"/>
              </a:ext>
            </a:extLst>
          </p:cNvPr>
          <p:cNvSpPr/>
          <p:nvPr/>
        </p:nvSpPr>
        <p:spPr>
          <a:xfrm rot="10800000">
            <a:off x="5926368" y="5151312"/>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C97BD4F5-7ABD-4036-BBBF-08A27289C91F}"/>
              </a:ext>
            </a:extLst>
          </p:cNvPr>
          <p:cNvCxnSpPr/>
          <p:nvPr/>
        </p:nvCxnSpPr>
        <p:spPr>
          <a:xfrm>
            <a:off x="190016" y="3753010"/>
            <a:ext cx="5915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779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23" name="Group 22">
            <a:extLst>
              <a:ext uri="{FF2B5EF4-FFF2-40B4-BE49-F238E27FC236}">
                <a16:creationId xmlns:a16="http://schemas.microsoft.com/office/drawing/2014/main" id="{A724023D-A67A-4F2E-828B-1A5CB63CD324}"/>
              </a:ext>
            </a:extLst>
          </p:cNvPr>
          <p:cNvGrpSpPr/>
          <p:nvPr/>
        </p:nvGrpSpPr>
        <p:grpSpPr>
          <a:xfrm>
            <a:off x="563419" y="1017389"/>
            <a:ext cx="9454241" cy="2128686"/>
            <a:chOff x="594158" y="1371600"/>
            <a:chExt cx="9452488" cy="2128686"/>
          </a:xfrm>
        </p:grpSpPr>
        <p:grpSp>
          <p:nvGrpSpPr>
            <p:cNvPr id="24" name="Group 72">
              <a:extLst>
                <a:ext uri="{FF2B5EF4-FFF2-40B4-BE49-F238E27FC236}">
                  <a16:creationId xmlns:a16="http://schemas.microsoft.com/office/drawing/2014/main" id="{48B14DA0-62F5-41E0-B28A-65978B31FAEE}"/>
                </a:ext>
              </a:extLst>
            </p:cNvPr>
            <p:cNvGrpSpPr/>
            <p:nvPr/>
          </p:nvGrpSpPr>
          <p:grpSpPr>
            <a:xfrm>
              <a:off x="1597232" y="1555006"/>
              <a:ext cx="8449414" cy="950806"/>
              <a:chOff x="1537360" y="1478806"/>
              <a:chExt cx="8449414" cy="950806"/>
            </a:xfrm>
          </p:grpSpPr>
          <p:cxnSp>
            <p:nvCxnSpPr>
              <p:cNvPr id="28" name="Straight Connector 27">
                <a:extLst>
                  <a:ext uri="{FF2B5EF4-FFF2-40B4-BE49-F238E27FC236}">
                    <a16:creationId xmlns:a16="http://schemas.microsoft.com/office/drawing/2014/main" id="{0419863E-60EF-44AF-A9A1-1A0CFBEF34E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684F08-290D-484E-89CA-ECB1CC883D8F}"/>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Rounded Rectangle 2">
              <a:extLst>
                <a:ext uri="{FF2B5EF4-FFF2-40B4-BE49-F238E27FC236}">
                  <a16:creationId xmlns:a16="http://schemas.microsoft.com/office/drawing/2014/main" id="{AA64D78E-3B0A-48E2-949B-23F77C0F8AF8}"/>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7" name="Rounded Rectangle 4">
              <a:extLst>
                <a:ext uri="{FF2B5EF4-FFF2-40B4-BE49-F238E27FC236}">
                  <a16:creationId xmlns:a16="http://schemas.microsoft.com/office/drawing/2014/main" id="{6828074C-26E8-4828-972E-B00AAFAB5C7E}"/>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grpSp>
      <p:sp>
        <p:nvSpPr>
          <p:cNvPr id="30" name="Rounded Rectangle 4">
            <a:extLst>
              <a:ext uri="{FF2B5EF4-FFF2-40B4-BE49-F238E27FC236}">
                <a16:creationId xmlns:a16="http://schemas.microsoft.com/office/drawing/2014/main" id="{05A72AD2-82BE-4B07-B890-F08502B98D88}"/>
              </a:ext>
            </a:extLst>
          </p:cNvPr>
          <p:cNvSpPr/>
          <p:nvPr/>
        </p:nvSpPr>
        <p:spPr>
          <a:xfrm>
            <a:off x="4629319"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VS Code</a:t>
            </a:r>
          </a:p>
        </p:txBody>
      </p:sp>
      <p:sp>
        <p:nvSpPr>
          <p:cNvPr id="31" name="Rounded Rectangle 4">
            <a:extLst>
              <a:ext uri="{FF2B5EF4-FFF2-40B4-BE49-F238E27FC236}">
                <a16:creationId xmlns:a16="http://schemas.microsoft.com/office/drawing/2014/main" id="{95FAB687-A696-4BB9-B5BB-A78E36586240}"/>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32" name="Straight Connector 31">
            <a:extLst>
              <a:ext uri="{FF2B5EF4-FFF2-40B4-BE49-F238E27FC236}">
                <a16:creationId xmlns:a16="http://schemas.microsoft.com/office/drawing/2014/main" id="{56AD6F86-EAF9-4E3F-B4D2-E2F06383F782}"/>
              </a:ext>
            </a:extLst>
          </p:cNvPr>
          <p:cNvCxnSpPr>
            <a:cxnSpLocks/>
            <a:endCxn id="2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AFCE7DC-A0DC-40B5-8C41-ACCA7AC43657}"/>
              </a:ext>
            </a:extLst>
          </p:cNvPr>
          <p:cNvCxnSpPr>
            <a:cxnSpLocks/>
            <a:stCxn id="30" idx="0"/>
          </p:cNvCxnSpPr>
          <p:nvPr/>
        </p:nvCxnSpPr>
        <p:spPr>
          <a:xfrm flipH="1" flipV="1">
            <a:off x="5626950"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63DEF5-6B9A-4676-BBF0-44247FE80621}"/>
              </a:ext>
            </a:extLst>
          </p:cNvPr>
          <p:cNvCxnSpPr>
            <a:cxnSpLocks/>
            <a:endCxn id="31"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4" descr="SAP Web IDE (@SAPWebIDE) | Twitter">
            <a:extLst>
              <a:ext uri="{FF2B5EF4-FFF2-40B4-BE49-F238E27FC236}">
                <a16:creationId xmlns:a16="http://schemas.microsoft.com/office/drawing/2014/main" id="{664919F3-36AD-4723-8F59-5E71F85995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202" y="1447308"/>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SAP Discovery Center - Business Application Studio">
            <a:extLst>
              <a:ext uri="{FF2B5EF4-FFF2-40B4-BE49-F238E27FC236}">
                <a16:creationId xmlns:a16="http://schemas.microsoft.com/office/drawing/2014/main" id="{B2B16219-5C27-4AAD-BCD0-CA542A281D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E8A3E0D-7A81-4D48-9547-6099E7716994}"/>
              </a:ext>
            </a:extLst>
          </p:cNvPr>
          <p:cNvSpPr txBox="1"/>
          <p:nvPr/>
        </p:nvSpPr>
        <p:spPr>
          <a:xfrm>
            <a:off x="261763" y="3263618"/>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42" name="TextBox 41">
            <a:extLst>
              <a:ext uri="{FF2B5EF4-FFF2-40B4-BE49-F238E27FC236}">
                <a16:creationId xmlns:a16="http://schemas.microsoft.com/office/drawing/2014/main" id="{0B9645D5-6306-4C92-9EF0-B2C074C24B2D}"/>
              </a:ext>
            </a:extLst>
          </p:cNvPr>
          <p:cNvSpPr txBox="1"/>
          <p:nvPr/>
        </p:nvSpPr>
        <p:spPr>
          <a:xfrm>
            <a:off x="8360392" y="3218713"/>
            <a:ext cx="3314535" cy="2308324"/>
          </a:xfrm>
          <a:prstGeom prst="rect">
            <a:avLst/>
          </a:prstGeom>
          <a:noFill/>
        </p:spPr>
        <p:txBody>
          <a:bodyPr wrap="square" rtlCol="0">
            <a:spAutoFit/>
          </a:bodyPr>
          <a:lstStyle/>
          <a:p>
            <a:pPr marL="285750" indent="-285750" algn="just">
              <a:buFontTx/>
              <a:buChar char="-"/>
            </a:pPr>
            <a:r>
              <a:rPr lang="en-US" sz="1600" b="1" i="0" dirty="0">
                <a:effectLst/>
              </a:rPr>
              <a:t>SAP Business Application Studio </a:t>
            </a:r>
            <a:r>
              <a:rPr lang="en-US" sz="1600" b="0" i="0" dirty="0">
                <a:effectLst/>
              </a:rPr>
              <a:t>is the next generation of the iconic SAP Web IDE.</a:t>
            </a:r>
          </a:p>
          <a:p>
            <a:pPr marL="285750" indent="-285750" algn="just">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43" name="TextBox 42">
            <a:extLst>
              <a:ext uri="{FF2B5EF4-FFF2-40B4-BE49-F238E27FC236}">
                <a16:creationId xmlns:a16="http://schemas.microsoft.com/office/drawing/2014/main" id="{D65184EB-2FF3-4853-A4D5-781A394E5CD6}"/>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pic>
        <p:nvPicPr>
          <p:cNvPr id="5" name="Picture 4">
            <a:extLst>
              <a:ext uri="{FF2B5EF4-FFF2-40B4-BE49-F238E27FC236}">
                <a16:creationId xmlns:a16="http://schemas.microsoft.com/office/drawing/2014/main" id="{893C2329-3D1E-4AFB-A796-4CA5A1D9791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38540" y="2515657"/>
            <a:ext cx="591830" cy="591830"/>
          </a:xfrm>
          <a:prstGeom prst="rect">
            <a:avLst/>
          </a:prstGeom>
        </p:spPr>
      </p:pic>
      <p:sp>
        <p:nvSpPr>
          <p:cNvPr id="46" name="TextBox 45">
            <a:extLst>
              <a:ext uri="{FF2B5EF4-FFF2-40B4-BE49-F238E27FC236}">
                <a16:creationId xmlns:a16="http://schemas.microsoft.com/office/drawing/2014/main" id="{D8E02EEA-813F-4852-ADC1-EF76C1BE7D93}"/>
              </a:ext>
            </a:extLst>
          </p:cNvPr>
          <p:cNvSpPr txBox="1"/>
          <p:nvPr/>
        </p:nvSpPr>
        <p:spPr>
          <a:xfrm>
            <a:off x="3730418" y="3216168"/>
            <a:ext cx="3617589" cy="2308324"/>
          </a:xfrm>
          <a:prstGeom prst="rect">
            <a:avLst/>
          </a:prstGeom>
          <a:noFill/>
        </p:spPr>
        <p:txBody>
          <a:bodyPr wrap="square" rtlCol="0">
            <a:spAutoFit/>
          </a:bodyPr>
          <a:lstStyle/>
          <a:p>
            <a:pPr marL="285750" indent="-285750" algn="just">
              <a:buFontTx/>
              <a:buChar char="-"/>
            </a:pPr>
            <a:r>
              <a:rPr lang="en-US" sz="1600" dirty="0"/>
              <a:t>It installs in your local system.</a:t>
            </a:r>
          </a:p>
          <a:p>
            <a:pPr marL="285750" indent="-285750" algn="just">
              <a:buFontTx/>
              <a:buChar char="-"/>
            </a:pPr>
            <a:r>
              <a:rPr lang="en-US" sz="1600" dirty="0"/>
              <a:t>It is one of the most used tools in the world by developers.</a:t>
            </a:r>
          </a:p>
          <a:p>
            <a:pPr marL="285750" indent="-285750" algn="just">
              <a:buFontTx/>
              <a:buChar char="-"/>
            </a:pPr>
            <a:r>
              <a:rPr lang="en-US" sz="1600" dirty="0"/>
              <a:t>It is open source.</a:t>
            </a:r>
          </a:p>
          <a:p>
            <a:pPr marL="285750" indent="-285750" algn="just">
              <a:buFontTx/>
              <a:buChar char="-"/>
            </a:pPr>
            <a:r>
              <a:rPr lang="en-US" sz="1600" dirty="0"/>
              <a:t>To develop Fiori Application you don’t need any subscription.</a:t>
            </a:r>
          </a:p>
          <a:p>
            <a:pPr marL="285750" indent="-285750" algn="just">
              <a:buFontTx/>
              <a:buChar char="-"/>
            </a:pPr>
            <a:r>
              <a:rPr lang="en-US" sz="1600" dirty="0"/>
              <a:t>Have large number of plugins to support different languages.</a:t>
            </a:r>
          </a:p>
          <a:p>
            <a:pPr marL="285750" indent="-285750" algn="just">
              <a:buFontTx/>
              <a:buChar char="-"/>
            </a:pPr>
            <a:r>
              <a:rPr lang="en-US" sz="1600" dirty="0"/>
              <a:t>SAP BAS is also based on VS Code.</a:t>
            </a:r>
          </a:p>
        </p:txBody>
      </p:sp>
      <p:pic>
        <p:nvPicPr>
          <p:cNvPr id="3076" name="Picture 4" descr="5 Visual Studio Code Extensions Developers Need in 2020 | by Srikar  Kusumanchi | Clever Programmer | Medium">
            <a:extLst>
              <a:ext uri="{FF2B5EF4-FFF2-40B4-BE49-F238E27FC236}">
                <a16:creationId xmlns:a16="http://schemas.microsoft.com/office/drawing/2014/main" id="{4C19EC5A-24F3-43E6-9400-4BF2DD11D0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35951" y="5460390"/>
            <a:ext cx="2006521" cy="1128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772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04856" cy="5906617"/>
          </a:xfrm>
          <a:prstGeom prst="rect">
            <a:avLst/>
          </a:prstGeom>
          <a:noFill/>
        </p:spPr>
        <p:txBody>
          <a:bodyPr wrap="square" rtlCol="0">
            <a:spAutoFit/>
          </a:bodyPr>
          <a:lstStyle/>
          <a:p>
            <a:pPr algn="just" defTabSz="914126"/>
            <a:r>
              <a:rPr lang="en-US" sz="1799" b="1" u="sng" dirty="0">
                <a:solidFill>
                  <a:prstClr val="black"/>
                </a:solidFill>
                <a:latin typeface="Calibri"/>
              </a:rPr>
              <a:t>VS code:</a:t>
            </a:r>
          </a:p>
          <a:p>
            <a:pPr algn="just"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algn="just" defTabSz="914126"/>
            <a:endParaRPr lang="en-US" sz="1799" dirty="0">
              <a:solidFill>
                <a:prstClr val="black"/>
              </a:solidFill>
              <a:latin typeface="Calibri"/>
            </a:endParaRPr>
          </a:p>
          <a:p>
            <a:pPr algn="just" defTabSz="914126"/>
            <a:r>
              <a:rPr lang="en-US" sz="1799" b="1" dirty="0">
                <a:solidFill>
                  <a:prstClr val="black"/>
                </a:solidFill>
                <a:latin typeface="Calibri"/>
              </a:rPr>
              <a:t>Pre-requisites</a:t>
            </a:r>
          </a:p>
          <a:p>
            <a:pPr marL="342900" indent="-342900" algn="just"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algn="just"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algn="just" defTabSz="914126"/>
            <a:endParaRPr lang="en-US" sz="1799" dirty="0">
              <a:solidFill>
                <a:prstClr val="black"/>
              </a:solidFill>
              <a:latin typeface="Calibri"/>
            </a:endParaRPr>
          </a:p>
          <a:p>
            <a:pPr algn="just" defTabSz="914126"/>
            <a:r>
              <a:rPr lang="en-US" sz="1799" dirty="0">
                <a:solidFill>
                  <a:prstClr val="black"/>
                </a:solidFill>
                <a:latin typeface="Calibri"/>
              </a:rPr>
              <a:t>Steps to install VS Code</a:t>
            </a:r>
          </a:p>
          <a:p>
            <a:pPr marL="342900" indent="-342900" algn="just"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Open the VS Code</a:t>
            </a:r>
          </a:p>
          <a:p>
            <a:pPr marL="342900" indent="-342900" algn="just"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algn="just"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algn="just"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algn="just" defTabSz="914126">
              <a:buFont typeface="Arial" panose="020B0604020202020204" pitchFamily="34" charset="0"/>
              <a:buChar char="•"/>
            </a:pPr>
            <a:r>
              <a:rPr lang="en-US" sz="1799" b="1" dirty="0">
                <a:solidFill>
                  <a:prstClr val="black"/>
                </a:solidFill>
                <a:latin typeface="Calibri"/>
              </a:rPr>
              <a:t>npm init</a:t>
            </a:r>
          </a:p>
          <a:p>
            <a:pPr marL="742950" lvl="1" indent="-285750" algn="just" defTabSz="914126">
              <a:buFont typeface="Arial" panose="020B0604020202020204" pitchFamily="34" charset="0"/>
              <a:buChar char="•"/>
            </a:pPr>
            <a:r>
              <a:rPr lang="en-US" sz="1799" b="1" dirty="0">
                <a:solidFill>
                  <a:prstClr val="black"/>
                </a:solidFill>
                <a:latin typeface="Calibri"/>
              </a:rPr>
              <a:t>ui5 init</a:t>
            </a:r>
          </a:p>
          <a:p>
            <a:pPr algn="just"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algn="just"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167533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BAS – Business Application Studio</a:t>
            </a:r>
            <a:endParaRPr lang="en-US" sz="1400" dirty="0"/>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SAP BTP development is fully supported by a new tool introduced in 2020 called BAS (Business App Studio). It is inspired by Microsoft’s open source dev tool called VS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BAS multi-cloud development tool, which can be used for verity of developments like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Java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Node JS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CAPM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UI5</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Fiori</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DB Tools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Workflow</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3" name="Rectangle 22">
            <a:extLst>
              <a:ext uri="{FF2B5EF4-FFF2-40B4-BE49-F238E27FC236}">
                <a16:creationId xmlns:a16="http://schemas.microsoft.com/office/drawing/2014/main" id="{04E27EBC-377E-4F43-A2FB-031A4AD93AA5}"/>
              </a:ext>
            </a:extLst>
          </p:cNvPr>
          <p:cNvSpPr/>
          <p:nvPr/>
        </p:nvSpPr>
        <p:spPr>
          <a:xfrm>
            <a:off x="4684494" y="2125110"/>
            <a:ext cx="6740435" cy="2151018"/>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29B6FA1E-9649-4FDA-A0DB-E94EA0956B64}"/>
              </a:ext>
            </a:extLst>
          </p:cNvPr>
          <p:cNvSpPr/>
          <p:nvPr/>
        </p:nvSpPr>
        <p:spPr>
          <a:xfrm>
            <a:off x="4893500" y="2307990"/>
            <a:ext cx="1854926" cy="809898"/>
          </a:xfrm>
          <a:prstGeom prst="rect">
            <a:avLst/>
          </a:prstGeom>
          <a:solidFill>
            <a:srgbClr val="FFFF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Dev Space</a:t>
            </a:r>
          </a:p>
        </p:txBody>
      </p:sp>
      <p:sp>
        <p:nvSpPr>
          <p:cNvPr id="25" name="Rectangle 24">
            <a:extLst>
              <a:ext uri="{FF2B5EF4-FFF2-40B4-BE49-F238E27FC236}">
                <a16:creationId xmlns:a16="http://schemas.microsoft.com/office/drawing/2014/main" id="{F5B5D3ED-E080-42DA-A71D-27C0505977AF}"/>
              </a:ext>
            </a:extLst>
          </p:cNvPr>
          <p:cNvSpPr/>
          <p:nvPr/>
        </p:nvSpPr>
        <p:spPr>
          <a:xfrm>
            <a:off x="7127248" y="2307990"/>
            <a:ext cx="1854926" cy="809898"/>
          </a:xfrm>
          <a:prstGeom prst="rect">
            <a:avLst/>
          </a:prstGeom>
          <a:solidFill>
            <a:srgbClr val="9BBB59">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sp>
        <p:nvSpPr>
          <p:cNvPr id="26" name="Rectangle 25">
            <a:extLst>
              <a:ext uri="{FF2B5EF4-FFF2-40B4-BE49-F238E27FC236}">
                <a16:creationId xmlns:a16="http://schemas.microsoft.com/office/drawing/2014/main" id="{B0D99176-CFD5-4E29-8555-5EB5671D4E8D}"/>
              </a:ext>
            </a:extLst>
          </p:cNvPr>
          <p:cNvSpPr/>
          <p:nvPr/>
        </p:nvSpPr>
        <p:spPr>
          <a:xfrm>
            <a:off x="9474151" y="2307990"/>
            <a:ext cx="1854926" cy="809898"/>
          </a:xfrm>
          <a:prstGeom prst="rect">
            <a:avLst/>
          </a:prstGeom>
          <a:solidFill>
            <a:srgbClr val="F79646">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cxnSp>
        <p:nvCxnSpPr>
          <p:cNvPr id="27" name="Straight Arrow Connector 26">
            <a:extLst>
              <a:ext uri="{FF2B5EF4-FFF2-40B4-BE49-F238E27FC236}">
                <a16:creationId xmlns:a16="http://schemas.microsoft.com/office/drawing/2014/main" id="{8A3ECDDB-85B0-4466-8652-2F7847C24A98}"/>
              </a:ext>
            </a:extLst>
          </p:cNvPr>
          <p:cNvCxnSpPr/>
          <p:nvPr/>
        </p:nvCxnSpPr>
        <p:spPr>
          <a:xfrm flipH="1">
            <a:off x="3386917" y="2865339"/>
            <a:ext cx="1645920" cy="1332411"/>
          </a:xfrm>
          <a:prstGeom prst="straightConnector1">
            <a:avLst/>
          </a:prstGeom>
          <a:noFill/>
          <a:ln w="9525" cap="flat" cmpd="sng" algn="ctr">
            <a:solidFill>
              <a:srgbClr val="4F81BD">
                <a:shade val="95000"/>
                <a:satMod val="105000"/>
              </a:srgbClr>
            </a:solidFill>
            <a:prstDash val="solid"/>
            <a:tailEnd type="triangle"/>
          </a:ln>
          <a:effectLst/>
        </p:spPr>
      </p:cxnSp>
      <p:sp>
        <p:nvSpPr>
          <p:cNvPr id="28" name="TextBox 11">
            <a:extLst>
              <a:ext uri="{FF2B5EF4-FFF2-40B4-BE49-F238E27FC236}">
                <a16:creationId xmlns:a16="http://schemas.microsoft.com/office/drawing/2014/main" id="{90CC1CB8-2004-47F5-84A6-C27BBC6C3392}"/>
              </a:ext>
            </a:extLst>
          </p:cNvPr>
          <p:cNvSpPr txBox="1"/>
          <p:nvPr/>
        </p:nvSpPr>
        <p:spPr>
          <a:xfrm>
            <a:off x="1520017" y="4264174"/>
            <a:ext cx="316447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Required tools to develop one kind of application.</a:t>
            </a:r>
          </a:p>
        </p:txBody>
      </p:sp>
      <p:sp>
        <p:nvSpPr>
          <p:cNvPr id="29" name="Rectangle 28">
            <a:extLst>
              <a:ext uri="{FF2B5EF4-FFF2-40B4-BE49-F238E27FC236}">
                <a16:creationId xmlns:a16="http://schemas.microsoft.com/office/drawing/2014/main" id="{E7F9832F-BB14-4D79-99EA-F8D96B37D016}"/>
              </a:ext>
            </a:extLst>
          </p:cNvPr>
          <p:cNvSpPr/>
          <p:nvPr/>
        </p:nvSpPr>
        <p:spPr>
          <a:xfrm>
            <a:off x="5346346" y="46680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0" name="Rectangle 29">
            <a:extLst>
              <a:ext uri="{FF2B5EF4-FFF2-40B4-BE49-F238E27FC236}">
                <a16:creationId xmlns:a16="http://schemas.microsoft.com/office/drawing/2014/main" id="{CD4F89DB-2BD5-4260-8CAF-00777ADA94F9}"/>
              </a:ext>
            </a:extLst>
          </p:cNvPr>
          <p:cNvSpPr/>
          <p:nvPr/>
        </p:nvSpPr>
        <p:spPr>
          <a:xfrm>
            <a:off x="5498746" y="48204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1" name="Rectangle 30">
            <a:extLst>
              <a:ext uri="{FF2B5EF4-FFF2-40B4-BE49-F238E27FC236}">
                <a16:creationId xmlns:a16="http://schemas.microsoft.com/office/drawing/2014/main" id="{5F2E7895-FEE7-42C0-83E6-3BE678C1699E}"/>
              </a:ext>
            </a:extLst>
          </p:cNvPr>
          <p:cNvSpPr/>
          <p:nvPr/>
        </p:nvSpPr>
        <p:spPr>
          <a:xfrm>
            <a:off x="5651146" y="49728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2" name="Rectangle 31">
            <a:extLst>
              <a:ext uri="{FF2B5EF4-FFF2-40B4-BE49-F238E27FC236}">
                <a16:creationId xmlns:a16="http://schemas.microsoft.com/office/drawing/2014/main" id="{6C1711E1-407C-477D-8EF8-7A88F3DDCF89}"/>
              </a:ext>
            </a:extLst>
          </p:cNvPr>
          <p:cNvSpPr/>
          <p:nvPr/>
        </p:nvSpPr>
        <p:spPr>
          <a:xfrm>
            <a:off x="5803546" y="51252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3" name="Rectangle 32">
            <a:extLst>
              <a:ext uri="{FF2B5EF4-FFF2-40B4-BE49-F238E27FC236}">
                <a16:creationId xmlns:a16="http://schemas.microsoft.com/office/drawing/2014/main" id="{DA554159-582B-4B20-B752-D00191DBA030}"/>
              </a:ext>
            </a:extLst>
          </p:cNvPr>
          <p:cNvSpPr/>
          <p:nvPr/>
        </p:nvSpPr>
        <p:spPr>
          <a:xfrm>
            <a:off x="5955946" y="52776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cxnSp>
        <p:nvCxnSpPr>
          <p:cNvPr id="34" name="Connector: Elbow 33">
            <a:extLst>
              <a:ext uri="{FF2B5EF4-FFF2-40B4-BE49-F238E27FC236}">
                <a16:creationId xmlns:a16="http://schemas.microsoft.com/office/drawing/2014/main" id="{CF24E20C-8A59-474E-82C5-5E38D3EE8BF9}"/>
              </a:ext>
            </a:extLst>
          </p:cNvPr>
          <p:cNvCxnSpPr>
            <a:stCxn id="24" idx="2"/>
            <a:endCxn id="29" idx="0"/>
          </p:cNvCxnSpPr>
          <p:nvPr/>
        </p:nvCxnSpPr>
        <p:spPr>
          <a:xfrm rot="16200000" flipH="1">
            <a:off x="5253818" y="3685033"/>
            <a:ext cx="1550125" cy="415834"/>
          </a:xfrm>
          <a:prstGeom prst="bentConnector3">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35" name="TextBox 19">
            <a:extLst>
              <a:ext uri="{FF2B5EF4-FFF2-40B4-BE49-F238E27FC236}">
                <a16:creationId xmlns:a16="http://schemas.microsoft.com/office/drawing/2014/main" id="{A6278496-3A09-4E09-A0FD-19D678B37931}"/>
              </a:ext>
            </a:extLst>
          </p:cNvPr>
          <p:cNvSpPr txBox="1"/>
          <p:nvPr/>
        </p:nvSpPr>
        <p:spPr>
          <a:xfrm>
            <a:off x="6365249" y="4351259"/>
            <a:ext cx="1066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1..*</a:t>
            </a:r>
          </a:p>
        </p:txBody>
      </p:sp>
      <p:sp>
        <p:nvSpPr>
          <p:cNvPr id="36" name="Rectangle 35">
            <a:extLst>
              <a:ext uri="{FF2B5EF4-FFF2-40B4-BE49-F238E27FC236}">
                <a16:creationId xmlns:a16="http://schemas.microsoft.com/office/drawing/2014/main" id="{D66185C6-5487-4445-8BED-9248189B3CC1}"/>
              </a:ext>
            </a:extLst>
          </p:cNvPr>
          <p:cNvSpPr/>
          <p:nvPr/>
        </p:nvSpPr>
        <p:spPr>
          <a:xfrm>
            <a:off x="4571283" y="5971951"/>
            <a:ext cx="7045234" cy="469154"/>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IaaS – AWS, Azure, GCP</a:t>
            </a:r>
          </a:p>
        </p:txBody>
      </p:sp>
    </p:spTree>
    <p:extLst>
      <p:ext uri="{BB962C8B-B14F-4D97-AF65-F5344CB8AC3E}">
        <p14:creationId xmlns:p14="http://schemas.microsoft.com/office/powerpoint/2010/main" val="3484174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Accessing the BAS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Access the Business Application Studio we need to go on the home page of the BTP Trial account, and click on the Business Application Studio, it will navigate you to the BAS.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93ADC9C-79C5-492B-9790-BFFCCD4A8D0D}"/>
              </a:ext>
            </a:extLst>
          </p:cNvPr>
          <p:cNvPicPr>
            <a:picLocks noChangeAspect="1"/>
          </p:cNvPicPr>
          <p:nvPr/>
        </p:nvPicPr>
        <p:blipFill>
          <a:blip r:embed="rId3"/>
          <a:stretch>
            <a:fillRect/>
          </a:stretch>
        </p:blipFill>
        <p:spPr>
          <a:xfrm>
            <a:off x="8018585" y="2349207"/>
            <a:ext cx="3979147" cy="3219227"/>
          </a:xfrm>
          <a:prstGeom prst="rect">
            <a:avLst/>
          </a:prstGeom>
        </p:spPr>
      </p:pic>
      <p:pic>
        <p:nvPicPr>
          <p:cNvPr id="6" name="Picture 5">
            <a:extLst>
              <a:ext uri="{FF2B5EF4-FFF2-40B4-BE49-F238E27FC236}">
                <a16:creationId xmlns:a16="http://schemas.microsoft.com/office/drawing/2014/main" id="{75C09B5E-9F3A-4C44-A6BF-5894DE13EF7A}"/>
              </a:ext>
            </a:extLst>
          </p:cNvPr>
          <p:cNvPicPr>
            <a:picLocks noChangeAspect="1"/>
          </p:cNvPicPr>
          <p:nvPr/>
        </p:nvPicPr>
        <p:blipFill>
          <a:blip r:embed="rId4"/>
          <a:stretch>
            <a:fillRect/>
          </a:stretch>
        </p:blipFill>
        <p:spPr>
          <a:xfrm>
            <a:off x="303894" y="1425421"/>
            <a:ext cx="4910856" cy="2198940"/>
          </a:xfrm>
          <a:prstGeom prst="rect">
            <a:avLst/>
          </a:prstGeom>
        </p:spPr>
      </p:pic>
      <p:sp>
        <p:nvSpPr>
          <p:cNvPr id="7" name="TextBox 6">
            <a:extLst>
              <a:ext uri="{FF2B5EF4-FFF2-40B4-BE49-F238E27FC236}">
                <a16:creationId xmlns:a16="http://schemas.microsoft.com/office/drawing/2014/main" id="{E6E8A678-A26A-4EEB-96C7-C7038ADFAE2A}"/>
              </a:ext>
            </a:extLst>
          </p:cNvPr>
          <p:cNvSpPr txBox="1"/>
          <p:nvPr/>
        </p:nvSpPr>
        <p:spPr>
          <a:xfrm>
            <a:off x="5354110" y="1425421"/>
            <a:ext cx="6026568" cy="1200329"/>
          </a:xfrm>
          <a:prstGeom prst="rect">
            <a:avLst/>
          </a:prstGeom>
          <a:noFill/>
        </p:spPr>
        <p:txBody>
          <a:bodyPr wrap="square" rtlCol="0">
            <a:spAutoFit/>
          </a:bodyPr>
          <a:lstStyle/>
          <a:p>
            <a:pPr algn="just"/>
            <a:r>
              <a:rPr lang="en-US" dirty="0"/>
              <a:t>If you are not able to navigate to the BAS from home screen then go to your trial account and in trial account create a subscription for the BAS tool in service market place.</a:t>
            </a:r>
          </a:p>
          <a:p>
            <a:pPr algn="just"/>
            <a:r>
              <a:rPr lang="en-US" b="1" dirty="0"/>
              <a:t>Note:- Its FREE.</a:t>
            </a:r>
          </a:p>
        </p:txBody>
      </p:sp>
      <p:sp>
        <p:nvSpPr>
          <p:cNvPr id="9" name="TextBox 8">
            <a:extLst>
              <a:ext uri="{FF2B5EF4-FFF2-40B4-BE49-F238E27FC236}">
                <a16:creationId xmlns:a16="http://schemas.microsoft.com/office/drawing/2014/main" id="{9439A93F-47B7-4E62-BA96-A80C59B21C74}"/>
              </a:ext>
            </a:extLst>
          </p:cNvPr>
          <p:cNvSpPr txBox="1"/>
          <p:nvPr/>
        </p:nvSpPr>
        <p:spPr>
          <a:xfrm>
            <a:off x="303894" y="3838470"/>
            <a:ext cx="4910856" cy="923330"/>
          </a:xfrm>
          <a:prstGeom prst="rect">
            <a:avLst/>
          </a:prstGeom>
          <a:noFill/>
        </p:spPr>
        <p:txBody>
          <a:bodyPr wrap="square" rtlCol="0">
            <a:spAutoFit/>
          </a:bodyPr>
          <a:lstStyle/>
          <a:p>
            <a:pPr algn="just"/>
            <a:r>
              <a:rPr lang="en-US" dirty="0"/>
              <a:t>Once the instance is created then go to the </a:t>
            </a:r>
            <a:r>
              <a:rPr lang="en-US" b="0" i="0" dirty="0">
                <a:effectLst/>
              </a:rPr>
              <a:t>Instances and Subscriptions</a:t>
            </a:r>
            <a:r>
              <a:rPr lang="en-US" dirty="0"/>
              <a:t> section and then start the Business Application Studio.</a:t>
            </a:r>
          </a:p>
        </p:txBody>
      </p:sp>
      <p:pic>
        <p:nvPicPr>
          <p:cNvPr id="11" name="Picture 10">
            <a:extLst>
              <a:ext uri="{FF2B5EF4-FFF2-40B4-BE49-F238E27FC236}">
                <a16:creationId xmlns:a16="http://schemas.microsoft.com/office/drawing/2014/main" id="{A344CA37-987C-44CF-8F19-278CD175AD2B}"/>
              </a:ext>
            </a:extLst>
          </p:cNvPr>
          <p:cNvPicPr>
            <a:picLocks noChangeAspect="1"/>
          </p:cNvPicPr>
          <p:nvPr/>
        </p:nvPicPr>
        <p:blipFill>
          <a:blip r:embed="rId5"/>
          <a:stretch>
            <a:fillRect/>
          </a:stretch>
        </p:blipFill>
        <p:spPr>
          <a:xfrm>
            <a:off x="354136" y="4799815"/>
            <a:ext cx="6444343" cy="181816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753725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Additional Tools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Once the setup of Development tools is completed we need to install some other tools in our local system to support the command line interface for the Cloud Foundry and Git.</a:t>
            </a:r>
          </a:p>
          <a:p>
            <a:r>
              <a:rPr lang="en-US" dirty="0"/>
              <a:t>In BAS these tools are pre-installed.</a:t>
            </a:r>
          </a:p>
          <a:p>
            <a:r>
              <a:rPr lang="en-US" dirty="0"/>
              <a:t>But in VS Code we have to manually install these tools.</a:t>
            </a:r>
          </a:p>
          <a:p>
            <a:r>
              <a:rPr lang="en-US" b="1" dirty="0"/>
              <a:t>For Git setup: </a:t>
            </a:r>
            <a:r>
              <a:rPr lang="en-US" dirty="0"/>
              <a:t>Go to the below link and download the git cli according to your system and install it.</a:t>
            </a:r>
          </a:p>
          <a:p>
            <a:r>
              <a:rPr lang="en-US" dirty="0"/>
              <a:t>Git Setup - </a:t>
            </a:r>
            <a:r>
              <a:rPr lang="en-US" dirty="0">
                <a:hlinkClick r:id="rId3"/>
              </a:rPr>
              <a:t>https://git-scm.com/downloads</a:t>
            </a:r>
            <a:endParaRPr lang="en-US" dirty="0"/>
          </a:p>
          <a:p>
            <a:endParaRPr lang="en-US" dirty="0"/>
          </a:p>
          <a:p>
            <a:r>
              <a:rPr lang="en-US" b="1" dirty="0"/>
              <a:t>For Cloud Foundry CLI: </a:t>
            </a:r>
            <a:r>
              <a:rPr lang="en-US" dirty="0"/>
              <a:t>Go to below link and download and install the cf cli according to your system type.</a:t>
            </a:r>
          </a:p>
          <a:p>
            <a:r>
              <a:rPr lang="en-US" dirty="0"/>
              <a:t>CF CLI (Command Line Interface) Tool – allows to communicate/connect to CF</a:t>
            </a:r>
          </a:p>
          <a:p>
            <a:pPr lvl="1"/>
            <a:r>
              <a:rPr lang="en-US" dirty="0">
                <a:hlinkClick r:id="rId4"/>
              </a:rPr>
              <a:t>https://github.com/cloudfoundry/cli/wiki/V6-CLI-Installation-Guide</a:t>
            </a:r>
            <a:endParaRPr lang="en-US" dirty="0"/>
          </a:p>
          <a:p>
            <a:endParaRPr lang="en-US" dirty="0"/>
          </a:p>
          <a:p>
            <a:r>
              <a:rPr lang="en-US" dirty="0"/>
              <a:t>CF CLI help Documentation</a:t>
            </a:r>
          </a:p>
          <a:p>
            <a:r>
              <a:rPr lang="en-US" dirty="0">
                <a:hlinkClick r:id="rId5"/>
              </a:rPr>
              <a:t>https://docs.cloudfoundry.org/cf-cli/getting-started.html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15820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deploy a GO application on the cloud foundry platform.</a:t>
            </a:r>
          </a:p>
          <a:p>
            <a:endParaRPr lang="en-US" dirty="0"/>
          </a:p>
          <a:p>
            <a:r>
              <a:rPr lang="en-US" dirty="0"/>
              <a:t>Exercise code/resource:</a:t>
            </a:r>
          </a:p>
          <a:p>
            <a:pPr marL="285750" indent="-285750">
              <a:buFontTx/>
              <a:buChar char="-"/>
            </a:pPr>
            <a:r>
              <a:rPr lang="en-US" dirty="0"/>
              <a:t>GoApp</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4063E9B8-9F48-4A15-9875-53B7B876B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011" y="1432206"/>
            <a:ext cx="4554016" cy="455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780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18F0313-67AC-41A1-B852-B73A0CF01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017158"/>
            <a:ext cx="5962650"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r>
              <a:rPr lang="en-US" b="1" dirty="0"/>
              <a:t>Introduction to SAP BTP and Cloud Foundry</a:t>
            </a:r>
          </a:p>
          <a:p>
            <a:pPr marL="742950" lvl="1" indent="-285750">
              <a:buClr>
                <a:schemeClr val="tx1"/>
              </a:buClr>
              <a:buFont typeface="Arial" panose="020B0604020202020204" pitchFamily="34" charset="0"/>
              <a:buChar char="•"/>
            </a:pPr>
            <a:r>
              <a:rPr lang="en-US" dirty="0"/>
              <a:t>What is SAP BTP?</a:t>
            </a:r>
          </a:p>
          <a:p>
            <a:pPr marL="742950" lvl="1" indent="-285750">
              <a:buClr>
                <a:schemeClr val="tx1"/>
              </a:buClr>
              <a:buFont typeface="Arial" panose="020B0604020202020204" pitchFamily="34" charset="0"/>
              <a:buChar char="•"/>
            </a:pPr>
            <a:r>
              <a:rPr lang="en-US" dirty="0"/>
              <a:t>Setup Account for SAP</a:t>
            </a:r>
          </a:p>
          <a:p>
            <a:pPr marL="742950" lvl="1" indent="-285750">
              <a:buClr>
                <a:schemeClr val="tx1"/>
              </a:buClr>
              <a:buFont typeface="Arial" panose="020B0604020202020204" pitchFamily="34" charset="0"/>
              <a:buChar char="•"/>
            </a:pPr>
            <a:r>
              <a:rPr lang="en-US" dirty="0"/>
              <a:t>What is Cloud Foundry?</a:t>
            </a:r>
          </a:p>
          <a:p>
            <a:pPr marL="742950" lvl="1" indent="-285750">
              <a:buClr>
                <a:schemeClr val="tx1"/>
              </a:buClr>
              <a:buFont typeface="Arial" panose="020B0604020202020204" pitchFamily="34" charset="0"/>
              <a:buChar char="•"/>
            </a:pPr>
            <a:r>
              <a:rPr lang="en-US" dirty="0"/>
              <a:t>SAP Cloud Foundry Architecture</a:t>
            </a:r>
          </a:p>
          <a:p>
            <a:pPr marL="742950" lvl="1" indent="-285750">
              <a:buClr>
                <a:schemeClr val="tx1"/>
              </a:buClr>
              <a:buFont typeface="Arial" panose="020B0604020202020204" pitchFamily="34" charset="0"/>
              <a:buChar char="•"/>
            </a:pPr>
            <a:r>
              <a:rPr lang="en-US" dirty="0"/>
              <a:t>Why use Cloud Foundry</a:t>
            </a:r>
          </a:p>
          <a:p>
            <a:pPr marL="742950" lvl="1" indent="-285750">
              <a:buClr>
                <a:schemeClr val="tx1"/>
              </a:buClr>
              <a:buFont typeface="Arial" panose="020B0604020202020204" pitchFamily="34" charset="0"/>
              <a:buChar char="•"/>
            </a:pPr>
            <a:r>
              <a:rPr lang="en-US" dirty="0"/>
              <a:t>History of Cloud Foundry</a:t>
            </a:r>
          </a:p>
          <a:p>
            <a:pPr marL="742950" lvl="1" indent="-285750">
              <a:buClr>
                <a:schemeClr val="tx1"/>
              </a:buClr>
              <a:buFont typeface="Arial" panose="020B0604020202020204" pitchFamily="34" charset="0"/>
              <a:buChar char="•"/>
            </a:pPr>
            <a:r>
              <a:rPr lang="en-US" dirty="0"/>
              <a:t>Development Tools Setup</a:t>
            </a:r>
          </a:p>
          <a:p>
            <a:pPr marL="742950" lvl="1" indent="-285750">
              <a:buClr>
                <a:schemeClr val="tx1"/>
              </a:buClr>
              <a:buFont typeface="Arial" panose="020B0604020202020204" pitchFamily="34" charset="0"/>
              <a:buChar char="•"/>
            </a:pPr>
            <a:r>
              <a:rPr lang="en-US" dirty="0"/>
              <a:t>Deploying a sample application to CF</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BTP?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solidFill>
                  <a:srgbClr val="333333"/>
                </a:solidFill>
                <a:effectLst/>
              </a:rPr>
              <a:t>SAP Business Technology Platform (SAP BTP) is an integrated offering comprised of four technology portfolios: database and data management, application development and integration, analytics, and intelligent technologies. The platform offers users the ability to turn data into business value, compose end-to-end business processes, and build and extend SAP applications quickly.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7AFC926A-4774-4316-BDFD-859BC2484AFE}"/>
              </a:ext>
            </a:extLst>
          </p:cNvPr>
          <p:cNvPicPr>
            <a:picLocks noChangeAspect="1"/>
          </p:cNvPicPr>
          <p:nvPr/>
        </p:nvPicPr>
        <p:blipFill>
          <a:blip r:embed="rId3"/>
          <a:stretch>
            <a:fillRect/>
          </a:stretch>
        </p:blipFill>
        <p:spPr>
          <a:xfrm>
            <a:off x="464082" y="1979419"/>
            <a:ext cx="10720753" cy="4306482"/>
          </a:xfrm>
          <a:prstGeom prst="rect">
            <a:avLst/>
          </a:prstGeom>
        </p:spPr>
      </p:pic>
    </p:spTree>
    <p:extLst>
      <p:ext uri="{BB962C8B-B14F-4D97-AF65-F5344CB8AC3E}">
        <p14:creationId xmlns:p14="http://schemas.microsoft.com/office/powerpoint/2010/main" val="156777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Setup Your FREE Account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To use SAP Business Technology Platform first you need to create a account on sap.</a:t>
            </a:r>
          </a:p>
          <a:p>
            <a:r>
              <a:rPr lang="en-US" dirty="0"/>
              <a:t>You can setup a free account for SAP at </a:t>
            </a:r>
            <a:r>
              <a:rPr lang="en-US" dirty="0">
                <a:hlinkClick r:id="rId3"/>
              </a:rPr>
              <a:t>https://www.sap.com/products/cloud-platform.html</a:t>
            </a:r>
            <a:endParaRPr lang="en-US" dirty="0"/>
          </a:p>
          <a:p>
            <a:r>
              <a:rPr lang="en-US" dirty="0"/>
              <a:t>After account setup to access the Business Technology Platform trial account visit: </a:t>
            </a:r>
            <a:r>
              <a:rPr lang="en-US" dirty="0">
                <a:hlinkClick r:id="rId4"/>
              </a:rPr>
              <a:t>https://account.hanatrial.ondemand.com/trial/#/home/trial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E2B39F3-E727-42F7-B341-052DF64BA02F}"/>
              </a:ext>
            </a:extLst>
          </p:cNvPr>
          <p:cNvPicPr>
            <a:picLocks noChangeAspect="1"/>
          </p:cNvPicPr>
          <p:nvPr/>
        </p:nvPicPr>
        <p:blipFill>
          <a:blip r:embed="rId5"/>
          <a:stretch>
            <a:fillRect/>
          </a:stretch>
        </p:blipFill>
        <p:spPr>
          <a:xfrm>
            <a:off x="1665990" y="1979419"/>
            <a:ext cx="8860020" cy="4300801"/>
          </a:xfrm>
          <a:prstGeom prst="rect">
            <a:avLst/>
          </a:prstGeom>
        </p:spPr>
      </p:pic>
    </p:spTree>
    <p:extLst>
      <p:ext uri="{BB962C8B-B14F-4D97-AF65-F5344CB8AC3E}">
        <p14:creationId xmlns:p14="http://schemas.microsoft.com/office/powerpoint/2010/main" val="16437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04291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3600" dirty="0">
                <a:solidFill>
                  <a:prstClr val="black"/>
                </a:solidFill>
                <a:latin typeface="Cooper Black" panose="0208090404030B020404" pitchFamily="18" charset="0"/>
              </a:rPr>
              <a:t>WHAT IS SAP CLOUD FOUNDRY?</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617E7AE8-F396-4A47-8CF0-793265932F4D}"/>
              </a:ext>
            </a:extLst>
          </p:cNvPr>
          <p:cNvGrpSpPr/>
          <p:nvPr/>
        </p:nvGrpSpPr>
        <p:grpSpPr>
          <a:xfrm>
            <a:off x="382077" y="779090"/>
            <a:ext cx="11427845" cy="5531275"/>
            <a:chOff x="579971" y="862487"/>
            <a:chExt cx="11032058" cy="5133026"/>
          </a:xfrm>
        </p:grpSpPr>
        <p:sp>
          <p:nvSpPr>
            <p:cNvPr id="72" name="Rectangle 71">
              <a:extLst>
                <a:ext uri="{FF2B5EF4-FFF2-40B4-BE49-F238E27FC236}">
                  <a16:creationId xmlns:a16="http://schemas.microsoft.com/office/drawing/2014/main" id="{8C6513C7-ED56-4AE9-A37B-7E0853E99FEC}"/>
                </a:ext>
              </a:extLst>
            </p:cNvPr>
            <p:cNvSpPr/>
            <p:nvPr/>
          </p:nvSpPr>
          <p:spPr>
            <a:xfrm>
              <a:off x="9478892" y="2034839"/>
              <a:ext cx="2133137" cy="3939954"/>
            </a:xfrm>
            <a:prstGeom prst="rect">
              <a:avLst/>
            </a:prstGeom>
            <a:solidFill>
              <a:srgbClr val="4BACC6">
                <a:lumMod val="20000"/>
                <a:lumOff val="80000"/>
              </a:srgbClr>
            </a:solidFill>
            <a:ln w="190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ysClr val="windowText" lastClr="000000"/>
                </a:solidFill>
                <a:effectLst/>
                <a:uLnTx/>
                <a:uFillTx/>
                <a:latin typeface="Calibri"/>
                <a:ea typeface="+mn-ea"/>
                <a:cs typeface="+mn-cs"/>
              </a:endParaRPr>
            </a:p>
          </p:txBody>
        </p:sp>
        <p:grpSp>
          <p:nvGrpSpPr>
            <p:cNvPr id="73" name="Group 72">
              <a:extLst>
                <a:ext uri="{FF2B5EF4-FFF2-40B4-BE49-F238E27FC236}">
                  <a16:creationId xmlns:a16="http://schemas.microsoft.com/office/drawing/2014/main" id="{4D155E7A-4B3C-4684-AD7F-9580E630FA40}"/>
                </a:ext>
              </a:extLst>
            </p:cNvPr>
            <p:cNvGrpSpPr/>
            <p:nvPr/>
          </p:nvGrpSpPr>
          <p:grpSpPr>
            <a:xfrm>
              <a:off x="2984130" y="1029665"/>
              <a:ext cx="2119638" cy="945151"/>
              <a:chOff x="3149848" y="1335315"/>
              <a:chExt cx="2119638" cy="945151"/>
            </a:xfrm>
          </p:grpSpPr>
          <p:sp>
            <p:nvSpPr>
              <p:cNvPr id="100" name="Rectangle 99">
                <a:extLst>
                  <a:ext uri="{FF2B5EF4-FFF2-40B4-BE49-F238E27FC236}">
                    <a16:creationId xmlns:a16="http://schemas.microsoft.com/office/drawing/2014/main" id="{FA7FDD17-38F6-4651-B317-65AE64624465}"/>
                  </a:ext>
                </a:extLst>
              </p:cNvPr>
              <p:cNvSpPr/>
              <p:nvPr/>
            </p:nvSpPr>
            <p:spPr>
              <a:xfrm>
                <a:off x="3149848"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101" name="Rectangle 100">
                <a:extLst>
                  <a:ext uri="{FF2B5EF4-FFF2-40B4-BE49-F238E27FC236}">
                    <a16:creationId xmlns:a16="http://schemas.microsoft.com/office/drawing/2014/main" id="{00CEDCDA-FF11-4315-8037-45FB084D2184}"/>
                  </a:ext>
                </a:extLst>
              </p:cNvPr>
              <p:cNvSpPr/>
              <p:nvPr/>
            </p:nvSpPr>
            <p:spPr>
              <a:xfrm>
                <a:off x="3149848"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grpSp>
          <p:nvGrpSpPr>
            <p:cNvPr id="74" name="Group 73">
              <a:extLst>
                <a:ext uri="{FF2B5EF4-FFF2-40B4-BE49-F238E27FC236}">
                  <a16:creationId xmlns:a16="http://schemas.microsoft.com/office/drawing/2014/main" id="{96FA7B1C-B2BD-447A-9D80-A54CEF00628D}"/>
                </a:ext>
              </a:extLst>
            </p:cNvPr>
            <p:cNvGrpSpPr/>
            <p:nvPr/>
          </p:nvGrpSpPr>
          <p:grpSpPr>
            <a:xfrm>
              <a:off x="2965205" y="2034839"/>
              <a:ext cx="3956600" cy="1950325"/>
              <a:chOff x="3130923" y="2340489"/>
              <a:chExt cx="3956600" cy="1950325"/>
            </a:xfrm>
          </p:grpSpPr>
          <p:sp>
            <p:nvSpPr>
              <p:cNvPr id="95" name="Rectangle 94">
                <a:extLst>
                  <a:ext uri="{FF2B5EF4-FFF2-40B4-BE49-F238E27FC236}">
                    <a16:creationId xmlns:a16="http://schemas.microsoft.com/office/drawing/2014/main" id="{695E363B-1A36-4C31-8013-7738DDAF8FAB}"/>
                  </a:ext>
                </a:extLst>
              </p:cNvPr>
              <p:cNvSpPr/>
              <p:nvPr/>
            </p:nvSpPr>
            <p:spPr>
              <a:xfrm>
                <a:off x="3130923" y="3848250"/>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OS</a:t>
                </a:r>
              </a:p>
            </p:txBody>
          </p:sp>
          <p:sp>
            <p:nvSpPr>
              <p:cNvPr id="96" name="Rectangle 95">
                <a:extLst>
                  <a:ext uri="{FF2B5EF4-FFF2-40B4-BE49-F238E27FC236}">
                    <a16:creationId xmlns:a16="http://schemas.microsoft.com/office/drawing/2014/main" id="{A7CD3603-186C-4682-A504-8587814BAE4D}"/>
                  </a:ext>
                </a:extLst>
              </p:cNvPr>
              <p:cNvSpPr/>
              <p:nvPr/>
            </p:nvSpPr>
            <p:spPr>
              <a:xfrm>
                <a:off x="3130923" y="3345663"/>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Database</a:t>
                </a:r>
              </a:p>
            </p:txBody>
          </p:sp>
          <p:sp>
            <p:nvSpPr>
              <p:cNvPr id="97" name="Rectangle 96">
                <a:extLst>
                  <a:ext uri="{FF2B5EF4-FFF2-40B4-BE49-F238E27FC236}">
                    <a16:creationId xmlns:a16="http://schemas.microsoft.com/office/drawing/2014/main" id="{B46A1019-5708-462D-91B7-FE9D89DB059B}"/>
                  </a:ext>
                </a:extLst>
              </p:cNvPr>
              <p:cNvSpPr/>
              <p:nvPr/>
            </p:nvSpPr>
            <p:spPr>
              <a:xfrm>
                <a:off x="3130923" y="2843076"/>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Middleware</a:t>
                </a:r>
              </a:p>
            </p:txBody>
          </p:sp>
          <p:sp>
            <p:nvSpPr>
              <p:cNvPr id="98" name="Rectangle 97">
                <a:extLst>
                  <a:ext uri="{FF2B5EF4-FFF2-40B4-BE49-F238E27FC236}">
                    <a16:creationId xmlns:a16="http://schemas.microsoft.com/office/drawing/2014/main" id="{2F4EC583-BE56-4D0C-B0B8-096E6A8808CC}"/>
                  </a:ext>
                </a:extLst>
              </p:cNvPr>
              <p:cNvSpPr/>
              <p:nvPr/>
            </p:nvSpPr>
            <p:spPr>
              <a:xfrm>
                <a:off x="3130923" y="2340489"/>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Runtime</a:t>
                </a:r>
              </a:p>
            </p:txBody>
          </p:sp>
          <p:sp>
            <p:nvSpPr>
              <p:cNvPr id="99" name="Rectangle 98">
                <a:extLst>
                  <a:ext uri="{FF2B5EF4-FFF2-40B4-BE49-F238E27FC236}">
                    <a16:creationId xmlns:a16="http://schemas.microsoft.com/office/drawing/2014/main" id="{92A1FC2C-D961-460D-A867-4D15E3AA39AB}"/>
                  </a:ext>
                </a:extLst>
              </p:cNvPr>
              <p:cNvSpPr/>
              <p:nvPr/>
            </p:nvSpPr>
            <p:spPr>
              <a:xfrm>
                <a:off x="5327467" y="2340489"/>
                <a:ext cx="1760056" cy="1950325"/>
              </a:xfrm>
              <a:prstGeom prst="rect">
                <a:avLst/>
              </a:prstGeom>
              <a:solidFill>
                <a:srgbClr val="8064A2">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Platform as a Service</a:t>
                </a:r>
              </a:p>
            </p:txBody>
          </p:sp>
        </p:grpSp>
        <p:grpSp>
          <p:nvGrpSpPr>
            <p:cNvPr id="75" name="Group 74">
              <a:extLst>
                <a:ext uri="{FF2B5EF4-FFF2-40B4-BE49-F238E27FC236}">
                  <a16:creationId xmlns:a16="http://schemas.microsoft.com/office/drawing/2014/main" id="{35AF6580-E884-40CC-9705-5C4615EEC56C}"/>
                </a:ext>
              </a:extLst>
            </p:cNvPr>
            <p:cNvGrpSpPr/>
            <p:nvPr/>
          </p:nvGrpSpPr>
          <p:grpSpPr>
            <a:xfrm>
              <a:off x="2965205" y="4045186"/>
              <a:ext cx="3956600" cy="1950327"/>
              <a:chOff x="3130923" y="4350836"/>
              <a:chExt cx="3956600" cy="1950327"/>
            </a:xfrm>
          </p:grpSpPr>
          <p:sp>
            <p:nvSpPr>
              <p:cNvPr id="90" name="Rectangle 89">
                <a:extLst>
                  <a:ext uri="{FF2B5EF4-FFF2-40B4-BE49-F238E27FC236}">
                    <a16:creationId xmlns:a16="http://schemas.microsoft.com/office/drawing/2014/main" id="{07F972E8-F49F-4EC6-AC59-BD247CF8A2C5}"/>
                  </a:ext>
                </a:extLst>
              </p:cNvPr>
              <p:cNvSpPr/>
              <p:nvPr/>
            </p:nvSpPr>
            <p:spPr>
              <a:xfrm>
                <a:off x="3130923" y="5858599"/>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Networking</a:t>
                </a:r>
              </a:p>
            </p:txBody>
          </p:sp>
          <p:sp>
            <p:nvSpPr>
              <p:cNvPr id="91" name="Rectangle 90">
                <a:extLst>
                  <a:ext uri="{FF2B5EF4-FFF2-40B4-BE49-F238E27FC236}">
                    <a16:creationId xmlns:a16="http://schemas.microsoft.com/office/drawing/2014/main" id="{F5976AEE-D14F-43C7-8314-423B274554D0}"/>
                  </a:ext>
                </a:extLst>
              </p:cNvPr>
              <p:cNvSpPr/>
              <p:nvPr/>
            </p:nvSpPr>
            <p:spPr>
              <a:xfrm>
                <a:off x="3130923" y="5356010"/>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Storage</a:t>
                </a:r>
              </a:p>
            </p:txBody>
          </p:sp>
          <p:sp>
            <p:nvSpPr>
              <p:cNvPr id="92" name="Rectangle 91">
                <a:extLst>
                  <a:ext uri="{FF2B5EF4-FFF2-40B4-BE49-F238E27FC236}">
                    <a16:creationId xmlns:a16="http://schemas.microsoft.com/office/drawing/2014/main" id="{28F9B34F-18F0-4B4D-966D-7EC87A90862F}"/>
                  </a:ext>
                </a:extLst>
              </p:cNvPr>
              <p:cNvSpPr/>
              <p:nvPr/>
            </p:nvSpPr>
            <p:spPr>
              <a:xfrm>
                <a:off x="3130923" y="4853423"/>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Servers</a:t>
                </a:r>
              </a:p>
            </p:txBody>
          </p:sp>
          <p:sp>
            <p:nvSpPr>
              <p:cNvPr id="93" name="Rectangle 92">
                <a:extLst>
                  <a:ext uri="{FF2B5EF4-FFF2-40B4-BE49-F238E27FC236}">
                    <a16:creationId xmlns:a16="http://schemas.microsoft.com/office/drawing/2014/main" id="{E0F7890D-F6FD-420A-9838-9312EE6BC5BD}"/>
                  </a:ext>
                </a:extLst>
              </p:cNvPr>
              <p:cNvSpPr/>
              <p:nvPr/>
            </p:nvSpPr>
            <p:spPr>
              <a:xfrm>
                <a:off x="3130923" y="4350836"/>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Virtualization</a:t>
                </a:r>
              </a:p>
            </p:txBody>
          </p:sp>
          <p:sp>
            <p:nvSpPr>
              <p:cNvPr id="94" name="Rectangle 93">
                <a:extLst>
                  <a:ext uri="{FF2B5EF4-FFF2-40B4-BE49-F238E27FC236}">
                    <a16:creationId xmlns:a16="http://schemas.microsoft.com/office/drawing/2014/main" id="{5CEAB704-E5BD-4ED8-B720-E66B0AC67E8D}"/>
                  </a:ext>
                </a:extLst>
              </p:cNvPr>
              <p:cNvSpPr/>
              <p:nvPr/>
            </p:nvSpPr>
            <p:spPr>
              <a:xfrm>
                <a:off x="5327467" y="4350837"/>
                <a:ext cx="1760056" cy="1950325"/>
              </a:xfrm>
              <a:prstGeom prst="rect">
                <a:avLst/>
              </a:prstGeom>
              <a:solidFill>
                <a:srgbClr val="4BACC6">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Infrastructure as a Service</a:t>
                </a:r>
              </a:p>
            </p:txBody>
          </p:sp>
        </p:grpSp>
        <p:sp>
          <p:nvSpPr>
            <p:cNvPr id="76" name="Left Brace 75">
              <a:extLst>
                <a:ext uri="{FF2B5EF4-FFF2-40B4-BE49-F238E27FC236}">
                  <a16:creationId xmlns:a16="http://schemas.microsoft.com/office/drawing/2014/main" id="{1C0279D7-EF4F-4F7F-8C2C-C145EA7D9DEE}"/>
                </a:ext>
              </a:extLst>
            </p:cNvPr>
            <p:cNvSpPr/>
            <p:nvPr/>
          </p:nvSpPr>
          <p:spPr>
            <a:xfrm>
              <a:off x="2381672" y="2050078"/>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77" name="TextBox 23">
              <a:extLst>
                <a:ext uri="{FF2B5EF4-FFF2-40B4-BE49-F238E27FC236}">
                  <a16:creationId xmlns:a16="http://schemas.microsoft.com/office/drawing/2014/main" id="{00F5636E-7F17-4B5A-A26A-3B81FCA7003D}"/>
                </a:ext>
              </a:extLst>
            </p:cNvPr>
            <p:cNvSpPr txBox="1"/>
            <p:nvPr/>
          </p:nvSpPr>
          <p:spPr>
            <a:xfrm>
              <a:off x="579971" y="2286576"/>
              <a:ext cx="1705648"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SAP implementing open source CF</a:t>
              </a:r>
            </a:p>
          </p:txBody>
        </p:sp>
        <p:sp>
          <p:nvSpPr>
            <p:cNvPr id="78" name="TextBox 24">
              <a:extLst>
                <a:ext uri="{FF2B5EF4-FFF2-40B4-BE49-F238E27FC236}">
                  <a16:creationId xmlns:a16="http://schemas.microsoft.com/office/drawing/2014/main" id="{93ADAFBB-25E8-44CB-B693-E91755C03F82}"/>
                </a:ext>
              </a:extLst>
            </p:cNvPr>
            <p:cNvSpPr txBox="1"/>
            <p:nvPr/>
          </p:nvSpPr>
          <p:spPr>
            <a:xfrm>
              <a:off x="579971" y="4119582"/>
              <a:ext cx="1705648"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Infrastructure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providers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3"/>
                </a:rPr>
                <a:t>Data Centers</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4"/>
                </a:rPr>
                <a:t>Service Portfolio</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79" name="Picture 78" descr="SAP - Wikipedia">
              <a:extLst>
                <a:ext uri="{FF2B5EF4-FFF2-40B4-BE49-F238E27FC236}">
                  <a16:creationId xmlns:a16="http://schemas.microsoft.com/office/drawing/2014/main" id="{39646D50-8931-4AC4-86A5-85010B64C2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46854" y="237219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StrongLoop - Deploying LoopBack mBaaS on Cloud Foundry">
              <a:extLst>
                <a:ext uri="{FF2B5EF4-FFF2-40B4-BE49-F238E27FC236}">
                  <a16:creationId xmlns:a16="http://schemas.microsoft.com/office/drawing/2014/main" id="{F35AC933-2D71-448B-B650-EA1854B28E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46854" y="325975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2018-11-07 Cloud Providers Comparison for IoT Applications: Amazon vs.  Microsoft vs. Google | ThingForward">
              <a:extLst>
                <a:ext uri="{FF2B5EF4-FFF2-40B4-BE49-F238E27FC236}">
                  <a16:creationId xmlns:a16="http://schemas.microsoft.com/office/drawing/2014/main" id="{8B15E6FC-C433-440A-B6BE-733AE6349A74}"/>
                </a:ext>
              </a:extLst>
            </p:cNvPr>
            <p:cNvPicPr>
              <a:picLocks noChangeAspect="1" noChangeArrowheads="1"/>
            </p:cNvPicPr>
            <p:nvPr/>
          </p:nvPicPr>
          <p:blipFill>
            <a:blip r:embed="rId7" cstate="print">
              <a:clrChange>
                <a:clrFrom>
                  <a:srgbClr val="FFFFFF"/>
                </a:clrFrom>
                <a:clrTo>
                  <a:srgbClr val="FFFFFF">
                    <a:alpha val="0"/>
                  </a:srgbClr>
                </a:clrTo>
              </a:clrChange>
              <a:duotone>
                <a:prstClr val="black"/>
                <a:srgbClr val="1F497D">
                  <a:tint val="45000"/>
                  <a:satMod val="400000"/>
                </a:srgbClr>
              </a:duotone>
              <a:extLst>
                <a:ext uri="{28A0092B-C50C-407E-A947-70E740481C1C}">
                  <a14:useLocalDpi xmlns:a14="http://schemas.microsoft.com/office/drawing/2010/main" val="0"/>
                </a:ext>
              </a:extLst>
            </a:blip>
            <a:srcRect/>
            <a:stretch>
              <a:fillRect/>
            </a:stretch>
          </p:blipFill>
          <p:spPr bwMode="auto">
            <a:xfrm>
              <a:off x="9605386" y="463594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82" name="Arrow: Right 81">
              <a:extLst>
                <a:ext uri="{FF2B5EF4-FFF2-40B4-BE49-F238E27FC236}">
                  <a16:creationId xmlns:a16="http://schemas.microsoft.com/office/drawing/2014/main" id="{55F1D358-6410-42FB-B4A7-DE36EA63E1A3}"/>
                </a:ext>
              </a:extLst>
            </p:cNvPr>
            <p:cNvSpPr/>
            <p:nvPr/>
          </p:nvSpPr>
          <p:spPr>
            <a:xfrm>
              <a:off x="8621100" y="1293235"/>
              <a:ext cx="766618" cy="418011"/>
            </a:xfrm>
            <a:prstGeom prst="rightArrow">
              <a:avLst/>
            </a:prstGeom>
            <a:solidFill>
              <a:srgbClr val="1F4E7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83" name="TextBox 29">
              <a:extLst>
                <a:ext uri="{FF2B5EF4-FFF2-40B4-BE49-F238E27FC236}">
                  <a16:creationId xmlns:a16="http://schemas.microsoft.com/office/drawing/2014/main" id="{20290BDB-6C4F-45CB-A6B6-50DE59F2C19D}"/>
                </a:ext>
              </a:extLst>
            </p:cNvPr>
            <p:cNvSpPr txBox="1"/>
            <p:nvPr/>
          </p:nvSpPr>
          <p:spPr>
            <a:xfrm>
              <a:off x="7258997" y="2868821"/>
              <a:ext cx="1950720"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Fully ready landscape with reusable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Scalability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Elasticity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Low TCO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84" name="Left Brace 83">
              <a:extLst>
                <a:ext uri="{FF2B5EF4-FFF2-40B4-BE49-F238E27FC236}">
                  <a16:creationId xmlns:a16="http://schemas.microsoft.com/office/drawing/2014/main" id="{0EC31782-E424-4AC2-B169-2B70C5ADAFF6}"/>
                </a:ext>
              </a:extLst>
            </p:cNvPr>
            <p:cNvSpPr/>
            <p:nvPr/>
          </p:nvSpPr>
          <p:spPr>
            <a:xfrm>
              <a:off x="2381672" y="4021583"/>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85" name="Left Brace 84">
              <a:extLst>
                <a:ext uri="{FF2B5EF4-FFF2-40B4-BE49-F238E27FC236}">
                  <a16:creationId xmlns:a16="http://schemas.microsoft.com/office/drawing/2014/main" id="{03E001F5-ED83-4BCF-8914-6EB46C37E1F1}"/>
                </a:ext>
              </a:extLst>
            </p:cNvPr>
            <p:cNvSpPr/>
            <p:nvPr/>
          </p:nvSpPr>
          <p:spPr>
            <a:xfrm>
              <a:off x="8921680" y="2022888"/>
              <a:ext cx="492165" cy="3949020"/>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nvGrpSpPr>
            <p:cNvPr id="86" name="Group 85">
              <a:extLst>
                <a:ext uri="{FF2B5EF4-FFF2-40B4-BE49-F238E27FC236}">
                  <a16:creationId xmlns:a16="http://schemas.microsoft.com/office/drawing/2014/main" id="{787CDAA8-2BD3-4140-A05A-A4B3982D0419}"/>
                </a:ext>
              </a:extLst>
            </p:cNvPr>
            <p:cNvGrpSpPr/>
            <p:nvPr/>
          </p:nvGrpSpPr>
          <p:grpSpPr>
            <a:xfrm>
              <a:off x="9492391" y="1029665"/>
              <a:ext cx="2119638" cy="945151"/>
              <a:chOff x="9658109" y="1335315"/>
              <a:chExt cx="2119638" cy="945151"/>
            </a:xfrm>
          </p:grpSpPr>
          <p:sp>
            <p:nvSpPr>
              <p:cNvPr id="88" name="Rectangle 87">
                <a:extLst>
                  <a:ext uri="{FF2B5EF4-FFF2-40B4-BE49-F238E27FC236}">
                    <a16:creationId xmlns:a16="http://schemas.microsoft.com/office/drawing/2014/main" id="{9C61593E-4BF8-4BD7-91C3-A637FE3C19B7}"/>
                  </a:ext>
                </a:extLst>
              </p:cNvPr>
              <p:cNvSpPr/>
              <p:nvPr/>
            </p:nvSpPr>
            <p:spPr>
              <a:xfrm>
                <a:off x="9658109"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89" name="Rectangle 88">
                <a:extLst>
                  <a:ext uri="{FF2B5EF4-FFF2-40B4-BE49-F238E27FC236}">
                    <a16:creationId xmlns:a16="http://schemas.microsoft.com/office/drawing/2014/main" id="{980936B8-5A39-4D08-9830-B7DB6583F963}"/>
                  </a:ext>
                </a:extLst>
              </p:cNvPr>
              <p:cNvSpPr/>
              <p:nvPr/>
            </p:nvSpPr>
            <p:spPr>
              <a:xfrm>
                <a:off x="9658109"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pic>
          <p:nvPicPr>
            <p:cNvPr id="87" name="Picture 86" descr="Developer Icon of Flat style - Available in SVG, PNG, EPS, AI &amp; Icon fonts">
              <a:extLst>
                <a:ext uri="{FF2B5EF4-FFF2-40B4-BE49-F238E27FC236}">
                  <a16:creationId xmlns:a16="http://schemas.microsoft.com/office/drawing/2014/main" id="{D500B9F7-38A7-4579-9EC4-FB222A77A0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9764" y="862487"/>
              <a:ext cx="1264591" cy="12645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0456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SAP CLOUD FOUNDRY ARCHITECTURE</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0258555-E30B-4C1D-A241-731E11261A70}"/>
              </a:ext>
            </a:extLst>
          </p:cNvPr>
          <p:cNvPicPr>
            <a:picLocks noChangeAspect="1"/>
          </p:cNvPicPr>
          <p:nvPr/>
        </p:nvPicPr>
        <p:blipFill>
          <a:blip r:embed="rId3"/>
          <a:stretch>
            <a:fillRect/>
          </a:stretch>
        </p:blipFill>
        <p:spPr>
          <a:xfrm>
            <a:off x="274945" y="970009"/>
            <a:ext cx="11642110" cy="5179583"/>
          </a:xfrm>
          <a:prstGeom prst="rect">
            <a:avLst/>
          </a:prstGeom>
        </p:spPr>
      </p:pic>
    </p:spTree>
    <p:extLst>
      <p:ext uri="{BB962C8B-B14F-4D97-AF65-F5344CB8AC3E}">
        <p14:creationId xmlns:p14="http://schemas.microsoft.com/office/powerpoint/2010/main" val="8994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Why CF (1)</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28195F33-6A65-45DA-8788-278C9E56C18D}"/>
              </a:ext>
            </a:extLst>
          </p:cNvPr>
          <p:cNvGrpSpPr/>
          <p:nvPr/>
        </p:nvGrpSpPr>
        <p:grpSpPr>
          <a:xfrm>
            <a:off x="450624" y="896528"/>
            <a:ext cx="11290752" cy="5347172"/>
            <a:chOff x="601347" y="996570"/>
            <a:chExt cx="11290752" cy="5347172"/>
          </a:xfrm>
        </p:grpSpPr>
        <p:sp>
          <p:nvSpPr>
            <p:cNvPr id="33" name="TextBox 6">
              <a:extLst>
                <a:ext uri="{FF2B5EF4-FFF2-40B4-BE49-F238E27FC236}">
                  <a16:creationId xmlns:a16="http://schemas.microsoft.com/office/drawing/2014/main" id="{439D355B-327B-49CE-9E33-82BF1D9DE9B7}"/>
                </a:ext>
              </a:extLst>
            </p:cNvPr>
            <p:cNvSpPr txBox="1"/>
            <p:nvPr/>
          </p:nvSpPr>
          <p:spPr>
            <a:xfrm>
              <a:off x="1091162" y="1056716"/>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full development lifecycle</a:t>
              </a:r>
            </a:p>
          </p:txBody>
        </p:sp>
        <p:pic>
          <p:nvPicPr>
            <p:cNvPr id="34" name="Picture 33" descr="StrongLoop - Deploying LoopBack mBaaS on Cloud Foundry">
              <a:extLst>
                <a:ext uri="{FF2B5EF4-FFF2-40B4-BE49-F238E27FC236}">
                  <a16:creationId xmlns:a16="http://schemas.microsoft.com/office/drawing/2014/main" id="{876F1C13-79E7-4DBB-B497-AD9216594E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347" y="1331850"/>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8">
              <a:extLst>
                <a:ext uri="{FF2B5EF4-FFF2-40B4-BE49-F238E27FC236}">
                  <a16:creationId xmlns:a16="http://schemas.microsoft.com/office/drawing/2014/main" id="{3B719332-90CF-4AAD-8F0A-078C8A76FBF5}"/>
                </a:ext>
              </a:extLst>
            </p:cNvPr>
            <p:cNvSpPr txBox="1"/>
            <p:nvPr/>
          </p:nvSpPr>
          <p:spPr>
            <a:xfrm>
              <a:off x="601347" y="4296100"/>
              <a:ext cx="3327743" cy="17030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Continuous Delivery (CD) = Code </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 Push  Test  Build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Continuous Integration (CI) = Dev  Quality  Production</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 </a:t>
              </a:r>
            </a:p>
          </p:txBody>
        </p:sp>
        <p:grpSp>
          <p:nvGrpSpPr>
            <p:cNvPr id="36" name="Group 35">
              <a:extLst>
                <a:ext uri="{FF2B5EF4-FFF2-40B4-BE49-F238E27FC236}">
                  <a16:creationId xmlns:a16="http://schemas.microsoft.com/office/drawing/2014/main" id="{88097BCE-A0D7-40A7-AEF6-D2BA05C6CC19}"/>
                </a:ext>
              </a:extLst>
            </p:cNvPr>
            <p:cNvGrpSpPr>
              <a:grpSpLocks noChangeAspect="1"/>
            </p:cNvGrpSpPr>
            <p:nvPr/>
          </p:nvGrpSpPr>
          <p:grpSpPr>
            <a:xfrm>
              <a:off x="5763304" y="1787715"/>
              <a:ext cx="4359076" cy="4556027"/>
              <a:chOff x="2740025" y="1176338"/>
              <a:chExt cx="3443288" cy="3598862"/>
            </a:xfrm>
          </p:grpSpPr>
          <p:sp>
            <p:nvSpPr>
              <p:cNvPr id="51" name="Freeform 8">
                <a:extLst>
                  <a:ext uri="{FF2B5EF4-FFF2-40B4-BE49-F238E27FC236}">
                    <a16:creationId xmlns:a16="http://schemas.microsoft.com/office/drawing/2014/main" id="{9EFAD5B8-7DAF-4137-BA1A-E163FD8EC949}"/>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2" name="Freeform 9">
                <a:extLst>
                  <a:ext uri="{FF2B5EF4-FFF2-40B4-BE49-F238E27FC236}">
                    <a16:creationId xmlns:a16="http://schemas.microsoft.com/office/drawing/2014/main" id="{27C631A4-B89D-477C-B346-7CC4F991854A}"/>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3" name="Freeform 10">
                <a:extLst>
                  <a:ext uri="{FF2B5EF4-FFF2-40B4-BE49-F238E27FC236}">
                    <a16:creationId xmlns:a16="http://schemas.microsoft.com/office/drawing/2014/main" id="{4310F709-8C72-47A1-854E-97130E0EBDF4}"/>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4" name="Freeform 5">
                <a:extLst>
                  <a:ext uri="{FF2B5EF4-FFF2-40B4-BE49-F238E27FC236}">
                    <a16:creationId xmlns:a16="http://schemas.microsoft.com/office/drawing/2014/main" id="{18DB4856-A6CA-4C01-9076-82785810ABC9}"/>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5" name="Freeform 6">
                <a:extLst>
                  <a:ext uri="{FF2B5EF4-FFF2-40B4-BE49-F238E27FC236}">
                    <a16:creationId xmlns:a16="http://schemas.microsoft.com/office/drawing/2014/main" id="{F563956A-8EC8-4809-B931-DCAAB5A1EFAC}"/>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6" name="Freeform 7">
                <a:extLst>
                  <a:ext uri="{FF2B5EF4-FFF2-40B4-BE49-F238E27FC236}">
                    <a16:creationId xmlns:a16="http://schemas.microsoft.com/office/drawing/2014/main" id="{C3D8F1CC-53DF-4EC1-8730-DD56D200BA9A}"/>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sp>
          <p:nvSpPr>
            <p:cNvPr id="37" name="TextBox 16">
              <a:extLst>
                <a:ext uri="{FF2B5EF4-FFF2-40B4-BE49-F238E27FC236}">
                  <a16:creationId xmlns:a16="http://schemas.microsoft.com/office/drawing/2014/main" id="{57461055-D7AF-4A17-A499-B6C52C416068}"/>
                </a:ext>
              </a:extLst>
            </p:cNvPr>
            <p:cNvSpPr txBox="1"/>
            <p:nvPr/>
          </p:nvSpPr>
          <p:spPr>
            <a:xfrm>
              <a:off x="7108730" y="250149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Development</a:t>
              </a:r>
            </a:p>
          </p:txBody>
        </p:sp>
        <p:sp>
          <p:nvSpPr>
            <p:cNvPr id="38" name="TextBox 17">
              <a:extLst>
                <a:ext uri="{FF2B5EF4-FFF2-40B4-BE49-F238E27FC236}">
                  <a16:creationId xmlns:a16="http://schemas.microsoft.com/office/drawing/2014/main" id="{247D67EC-6835-4A1D-B1B0-5B42D59BD2C7}"/>
                </a:ext>
              </a:extLst>
            </p:cNvPr>
            <p:cNvSpPr txBox="1"/>
            <p:nvPr/>
          </p:nvSpPr>
          <p:spPr>
            <a:xfrm>
              <a:off x="5738841" y="4652385"/>
              <a:ext cx="153104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Deployment</a:t>
              </a:r>
            </a:p>
          </p:txBody>
        </p:sp>
        <p:sp>
          <p:nvSpPr>
            <p:cNvPr id="39" name="TextBox 18">
              <a:extLst>
                <a:ext uri="{FF2B5EF4-FFF2-40B4-BE49-F238E27FC236}">
                  <a16:creationId xmlns:a16="http://schemas.microsoft.com/office/drawing/2014/main" id="{56FC62FB-1921-4699-9EF8-DBA79E8B620F}"/>
                </a:ext>
              </a:extLst>
            </p:cNvPr>
            <p:cNvSpPr txBox="1"/>
            <p:nvPr/>
          </p:nvSpPr>
          <p:spPr>
            <a:xfrm>
              <a:off x="8603036" y="465238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Testing</a:t>
              </a:r>
            </a:p>
          </p:txBody>
        </p:sp>
        <p:sp>
          <p:nvSpPr>
            <p:cNvPr id="40" name="TextBox 19">
              <a:extLst>
                <a:ext uri="{FF2B5EF4-FFF2-40B4-BE49-F238E27FC236}">
                  <a16:creationId xmlns:a16="http://schemas.microsoft.com/office/drawing/2014/main" id="{D5B94555-69A0-4057-9326-74FDC218B2D7}"/>
                </a:ext>
              </a:extLst>
            </p:cNvPr>
            <p:cNvSpPr txBox="1"/>
            <p:nvPr/>
          </p:nvSpPr>
          <p:spPr>
            <a:xfrm>
              <a:off x="4244616" y="4517915"/>
              <a:ext cx="133927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Up and Down</a:t>
              </a:r>
            </a:p>
          </p:txBody>
        </p:sp>
        <p:sp>
          <p:nvSpPr>
            <p:cNvPr id="41" name="TextBox 20">
              <a:extLst>
                <a:ext uri="{FF2B5EF4-FFF2-40B4-BE49-F238E27FC236}">
                  <a16:creationId xmlns:a16="http://schemas.microsoft.com/office/drawing/2014/main" id="{AA33B473-FA79-4F55-9407-E64DC70DBC14}"/>
                </a:ext>
              </a:extLst>
            </p:cNvPr>
            <p:cNvSpPr txBox="1"/>
            <p:nvPr/>
          </p:nvSpPr>
          <p:spPr>
            <a:xfrm>
              <a:off x="6879520" y="1118085"/>
              <a:ext cx="216144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Build Application &amp; Services</a:t>
              </a:r>
            </a:p>
          </p:txBody>
        </p:sp>
        <p:sp>
          <p:nvSpPr>
            <p:cNvPr id="42" name="TextBox 21">
              <a:extLst>
                <a:ext uri="{FF2B5EF4-FFF2-40B4-BE49-F238E27FC236}">
                  <a16:creationId xmlns:a16="http://schemas.microsoft.com/office/drawing/2014/main" id="{1AFBE01E-9394-4B29-842C-C07F7E8BCECA}"/>
                </a:ext>
              </a:extLst>
            </p:cNvPr>
            <p:cNvSpPr txBox="1"/>
            <p:nvPr/>
          </p:nvSpPr>
          <p:spPr>
            <a:xfrm>
              <a:off x="10211083" y="4517915"/>
              <a:ext cx="168101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Monitor and Upgrade</a:t>
              </a:r>
            </a:p>
          </p:txBody>
        </p:sp>
        <p:pic>
          <p:nvPicPr>
            <p:cNvPr id="43" name="Graphic 22" descr="Repeat with solid fill">
              <a:extLst>
                <a:ext uri="{FF2B5EF4-FFF2-40B4-BE49-F238E27FC236}">
                  <a16:creationId xmlns:a16="http://schemas.microsoft.com/office/drawing/2014/main" id="{9ED0A163-96B4-440B-8CF1-CA18753B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85643" y="3812002"/>
              <a:ext cx="914400" cy="914400"/>
            </a:xfrm>
            <a:prstGeom prst="rect">
              <a:avLst/>
            </a:prstGeom>
          </p:spPr>
        </p:pic>
        <p:pic>
          <p:nvPicPr>
            <p:cNvPr id="44" name="Graphic 23" descr="Sort with solid fill">
              <a:extLst>
                <a:ext uri="{FF2B5EF4-FFF2-40B4-BE49-F238E27FC236}">
                  <a16:creationId xmlns:a16="http://schemas.microsoft.com/office/drawing/2014/main" id="{454FEC22-596E-45B8-BFB4-6090313950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12636" y="3453247"/>
              <a:ext cx="567771" cy="567771"/>
            </a:xfrm>
            <a:prstGeom prst="rect">
              <a:avLst/>
            </a:prstGeom>
          </p:spPr>
        </p:pic>
        <p:pic>
          <p:nvPicPr>
            <p:cNvPr id="45" name="Graphic 24" descr="Checklist with solid fill">
              <a:extLst>
                <a:ext uri="{FF2B5EF4-FFF2-40B4-BE49-F238E27FC236}">
                  <a16:creationId xmlns:a16="http://schemas.microsoft.com/office/drawing/2014/main" id="{26CF480B-CC98-4837-90A6-D428F4E077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0345" y="5174569"/>
              <a:ext cx="567771" cy="567771"/>
            </a:xfrm>
            <a:prstGeom prst="rect">
              <a:avLst/>
            </a:prstGeom>
          </p:spPr>
        </p:pic>
        <p:pic>
          <p:nvPicPr>
            <p:cNvPr id="46" name="Graphic 25" descr="Hockey Stick Curve Graph with solid fill">
              <a:extLst>
                <a:ext uri="{FF2B5EF4-FFF2-40B4-BE49-F238E27FC236}">
                  <a16:creationId xmlns:a16="http://schemas.microsoft.com/office/drawing/2014/main" id="{4B5762D0-E2B5-4BA7-8DF9-0987C5A6D8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16361" y="3406750"/>
              <a:ext cx="567771" cy="567771"/>
            </a:xfrm>
            <a:prstGeom prst="rect">
              <a:avLst/>
            </a:prstGeom>
          </p:spPr>
        </p:pic>
        <p:grpSp>
          <p:nvGrpSpPr>
            <p:cNvPr id="47" name="Group 46">
              <a:extLst>
                <a:ext uri="{FF2B5EF4-FFF2-40B4-BE49-F238E27FC236}">
                  <a16:creationId xmlns:a16="http://schemas.microsoft.com/office/drawing/2014/main" id="{7347C58B-BB76-473A-8AEE-A2D8309F7CBD}"/>
                </a:ext>
              </a:extLst>
            </p:cNvPr>
            <p:cNvGrpSpPr/>
            <p:nvPr/>
          </p:nvGrpSpPr>
          <p:grpSpPr>
            <a:xfrm>
              <a:off x="601347" y="996570"/>
              <a:ext cx="6062937" cy="489815"/>
              <a:chOff x="208378" y="1210958"/>
              <a:chExt cx="8097070" cy="654148"/>
            </a:xfrm>
          </p:grpSpPr>
          <p:sp>
            <p:nvSpPr>
              <p:cNvPr id="48" name="Oval 47">
                <a:extLst>
                  <a:ext uri="{FF2B5EF4-FFF2-40B4-BE49-F238E27FC236}">
                    <a16:creationId xmlns:a16="http://schemas.microsoft.com/office/drawing/2014/main" id="{FBB58E26-200D-4443-B539-7DE2875B9886}"/>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9" name="Rectangle 48">
                <a:extLst>
                  <a:ext uri="{FF2B5EF4-FFF2-40B4-BE49-F238E27FC236}">
                    <a16:creationId xmlns:a16="http://schemas.microsoft.com/office/drawing/2014/main" id="{0430729C-AE8A-4F15-83AB-A424EDB3AA7A}"/>
                  </a:ext>
                </a:extLst>
              </p:cNvPr>
              <p:cNvSpPr/>
              <p:nvPr/>
            </p:nvSpPr>
            <p:spPr>
              <a:xfrm>
                <a:off x="489878" y="1819386"/>
                <a:ext cx="7815570"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0" name="Oval 49">
                <a:extLst>
                  <a:ext uri="{FF2B5EF4-FFF2-40B4-BE49-F238E27FC236}">
                    <a16:creationId xmlns:a16="http://schemas.microsoft.com/office/drawing/2014/main" id="{B507F09B-596B-418D-87E9-2E7E262B1C80}"/>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1</a:t>
                </a:r>
              </a:p>
            </p:txBody>
          </p:sp>
        </p:grpSp>
      </p:grpSp>
    </p:spTree>
    <p:extLst>
      <p:ext uri="{BB962C8B-B14F-4D97-AF65-F5344CB8AC3E}">
        <p14:creationId xmlns:p14="http://schemas.microsoft.com/office/powerpoint/2010/main" val="3744094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(2)</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AA77101D-03D7-424B-9578-4195E672288A}"/>
              </a:ext>
            </a:extLst>
          </p:cNvPr>
          <p:cNvGrpSpPr/>
          <p:nvPr/>
        </p:nvGrpSpPr>
        <p:grpSpPr>
          <a:xfrm>
            <a:off x="474445" y="896529"/>
            <a:ext cx="10720434" cy="5086619"/>
            <a:chOff x="816170" y="1036415"/>
            <a:chExt cx="10720434" cy="5086619"/>
          </a:xfrm>
        </p:grpSpPr>
        <p:grpSp>
          <p:nvGrpSpPr>
            <p:cNvPr id="28" name="Group 27">
              <a:extLst>
                <a:ext uri="{FF2B5EF4-FFF2-40B4-BE49-F238E27FC236}">
                  <a16:creationId xmlns:a16="http://schemas.microsoft.com/office/drawing/2014/main" id="{43A18B03-3ADC-4EB7-88B3-D92C8F6E1587}"/>
                </a:ext>
              </a:extLst>
            </p:cNvPr>
            <p:cNvGrpSpPr/>
            <p:nvPr/>
          </p:nvGrpSpPr>
          <p:grpSpPr>
            <a:xfrm>
              <a:off x="6256849" y="1646532"/>
              <a:ext cx="5279755" cy="4476502"/>
              <a:chOff x="6237459" y="1535378"/>
              <a:chExt cx="2651760" cy="3293762"/>
            </a:xfrm>
          </p:grpSpPr>
          <p:sp>
            <p:nvSpPr>
              <p:cNvPr id="44" name="Snip Same Side Corner Rectangle 96">
                <a:extLst>
                  <a:ext uri="{FF2B5EF4-FFF2-40B4-BE49-F238E27FC236}">
                    <a16:creationId xmlns:a16="http://schemas.microsoft.com/office/drawing/2014/main" id="{8D2E974E-231F-49C1-82C5-7ADC1BC9C2B9}"/>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5" name="Snip Same Side Corner Rectangle 97">
                <a:extLst>
                  <a:ext uri="{FF2B5EF4-FFF2-40B4-BE49-F238E27FC236}">
                    <a16:creationId xmlns:a16="http://schemas.microsoft.com/office/drawing/2014/main" id="{8134DA07-B218-49B4-A4B8-AACF8A57A2E6}"/>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46" name="Rectangle 45">
                <a:extLst>
                  <a:ext uri="{FF2B5EF4-FFF2-40B4-BE49-F238E27FC236}">
                    <a16:creationId xmlns:a16="http://schemas.microsoft.com/office/drawing/2014/main" id="{56ECB63C-EA68-4D96-96B5-4DB37D220C50}"/>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9" name="Rectangle 28">
              <a:extLst>
                <a:ext uri="{FF2B5EF4-FFF2-40B4-BE49-F238E27FC236}">
                  <a16:creationId xmlns:a16="http://schemas.microsoft.com/office/drawing/2014/main" id="{F39DC6EC-AF0A-49DA-99E3-D85B7EE004C5}"/>
                </a:ext>
              </a:extLst>
            </p:cNvPr>
            <p:cNvSpPr/>
            <p:nvPr/>
          </p:nvSpPr>
          <p:spPr>
            <a:xfrm>
              <a:off x="6654638" y="2747309"/>
              <a:ext cx="4525505" cy="2160371"/>
            </a:xfrm>
            <a:prstGeom prst="rect">
              <a:avLst/>
            </a:prstGeom>
            <a:solidFill>
              <a:srgbClr val="8064A2">
                <a:lumMod val="20000"/>
                <a:lumOff val="80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a:ea typeface="+mn-ea"/>
                <a:cs typeface="+mn-cs"/>
              </a:endParaRPr>
            </a:p>
          </p:txBody>
        </p:sp>
        <p:pic>
          <p:nvPicPr>
            <p:cNvPr id="30" name="Picture 29" descr="StrongLoop - Deploying LoopBack mBaaS on Cloud Foundry">
              <a:extLst>
                <a:ext uri="{FF2B5EF4-FFF2-40B4-BE49-F238E27FC236}">
                  <a16:creationId xmlns:a16="http://schemas.microsoft.com/office/drawing/2014/main" id="{B8441DB3-8A74-49AB-BD4D-9C327D107B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70" y="1371695"/>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1">
              <a:extLst>
                <a:ext uri="{FF2B5EF4-FFF2-40B4-BE49-F238E27FC236}">
                  <a16:creationId xmlns:a16="http://schemas.microsoft.com/office/drawing/2014/main" id="{37B835F7-D134-4E3D-9F34-DA0A25864B70}"/>
                </a:ext>
              </a:extLst>
            </p:cNvPr>
            <p:cNvSpPr txBox="1"/>
            <p:nvPr/>
          </p:nvSpPr>
          <p:spPr>
            <a:xfrm>
              <a:off x="7126045" y="1867541"/>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Cell</a:t>
              </a:r>
            </a:p>
          </p:txBody>
        </p:sp>
        <p:sp>
          <p:nvSpPr>
            <p:cNvPr id="32" name="TextBox 32">
              <a:extLst>
                <a:ext uri="{FF2B5EF4-FFF2-40B4-BE49-F238E27FC236}">
                  <a16:creationId xmlns:a16="http://schemas.microsoft.com/office/drawing/2014/main" id="{EA333420-8B68-4251-A87B-3DDCC7AA479E}"/>
                </a:ext>
              </a:extLst>
            </p:cNvPr>
            <p:cNvSpPr txBox="1"/>
            <p:nvPr/>
          </p:nvSpPr>
          <p:spPr>
            <a:xfrm>
              <a:off x="7126045" y="2747310"/>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Garden = execution</a:t>
              </a:r>
            </a:p>
          </p:txBody>
        </p:sp>
        <p:grpSp>
          <p:nvGrpSpPr>
            <p:cNvPr id="33" name="Group 32">
              <a:extLst>
                <a:ext uri="{FF2B5EF4-FFF2-40B4-BE49-F238E27FC236}">
                  <a16:creationId xmlns:a16="http://schemas.microsoft.com/office/drawing/2014/main" id="{19C86066-5B16-431F-97E7-3E06182325E8}"/>
                </a:ext>
              </a:extLst>
            </p:cNvPr>
            <p:cNvGrpSpPr/>
            <p:nvPr/>
          </p:nvGrpSpPr>
          <p:grpSpPr>
            <a:xfrm>
              <a:off x="6788954" y="3317936"/>
              <a:ext cx="4215538" cy="1395369"/>
              <a:chOff x="6991787" y="4217461"/>
              <a:chExt cx="2309301" cy="764393"/>
            </a:xfrm>
          </p:grpSpPr>
          <p:pic>
            <p:nvPicPr>
              <p:cNvPr id="41" name="Picture 40" descr="Iris Hexagon Svg Png Icon Free Download (#561954) - OnlineWebFonts.COM">
                <a:extLst>
                  <a:ext uri="{FF2B5EF4-FFF2-40B4-BE49-F238E27FC236}">
                    <a16:creationId xmlns:a16="http://schemas.microsoft.com/office/drawing/2014/main" id="{E51F492A-DBE8-46DD-A295-27B21F90F09D}"/>
                  </a:ext>
                </a:extLst>
              </p:cNvPr>
              <p:cNvPicPr>
                <a:picLocks noChangeAspect="1" noChangeArrowheads="1"/>
              </p:cNvPicPr>
              <p:nvPr/>
            </p:nvPicPr>
            <p:blipFill>
              <a:blip r:embed="rId4" cstate="print">
                <a:duotone>
                  <a:srgbClr val="9BBB59">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Iris Hexagon Svg Png Icon Free Download (#561954) - OnlineWebFonts.COM">
                <a:extLst>
                  <a:ext uri="{FF2B5EF4-FFF2-40B4-BE49-F238E27FC236}">
                    <a16:creationId xmlns:a16="http://schemas.microsoft.com/office/drawing/2014/main" id="{DC933025-FE13-4686-ABC2-121896EE6684}"/>
                  </a:ext>
                </a:extLst>
              </p:cNvPr>
              <p:cNvPicPr>
                <a:picLocks noChangeAspect="1" noChangeArrowheads="1"/>
              </p:cNvPicPr>
              <p:nvPr/>
            </p:nvPicPr>
            <p:blipFill>
              <a:blip r:embed="rId4" cstate="print">
                <a:duotone>
                  <a:srgbClr val="8064A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Iris Hexagon Svg Png Icon Free Download (#561954) - OnlineWebFonts.COM">
                <a:extLst>
                  <a:ext uri="{FF2B5EF4-FFF2-40B4-BE49-F238E27FC236}">
                    <a16:creationId xmlns:a16="http://schemas.microsoft.com/office/drawing/2014/main" id="{68B5B587-5946-496B-9C26-8A239A2D99CA}"/>
                  </a:ext>
                </a:extLst>
              </p:cNvPr>
              <p:cNvPicPr>
                <a:picLocks noChangeAspect="1" noChangeArrowheads="1"/>
              </p:cNvPicPr>
              <p:nvPr/>
            </p:nvPicPr>
            <p:blipFill>
              <a:blip r:embed="rId4" cstate="print">
                <a:duotone>
                  <a:srgbClr val="4BACC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7">
              <a:extLst>
                <a:ext uri="{FF2B5EF4-FFF2-40B4-BE49-F238E27FC236}">
                  <a16:creationId xmlns:a16="http://schemas.microsoft.com/office/drawing/2014/main" id="{547C1282-3C0B-4077-B2C3-3CFA2255A235}"/>
                </a:ext>
              </a:extLst>
            </p:cNvPr>
            <p:cNvSpPr txBox="1"/>
            <p:nvPr/>
          </p:nvSpPr>
          <p:spPr>
            <a:xfrm>
              <a:off x="6549963" y="5170505"/>
              <a:ext cx="1652071"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Containers</a:t>
              </a:r>
            </a:p>
          </p:txBody>
        </p:sp>
        <p:cxnSp>
          <p:nvCxnSpPr>
            <p:cNvPr id="35" name="Straight Connector 34">
              <a:extLst>
                <a:ext uri="{FF2B5EF4-FFF2-40B4-BE49-F238E27FC236}">
                  <a16:creationId xmlns:a16="http://schemas.microsoft.com/office/drawing/2014/main" id="{4A06F8B9-063F-4039-B55B-CB489639BB80}"/>
                </a:ext>
              </a:extLst>
            </p:cNvPr>
            <p:cNvCxnSpPr>
              <a:cxnSpLocks/>
            </p:cNvCxnSpPr>
            <p:nvPr/>
          </p:nvCxnSpPr>
          <p:spPr>
            <a:xfrm>
              <a:off x="7357863" y="4713305"/>
              <a:ext cx="0" cy="457200"/>
            </a:xfrm>
            <a:prstGeom prst="line">
              <a:avLst/>
            </a:prstGeom>
            <a:noFill/>
            <a:ln w="9525" cap="flat" cmpd="sng" algn="ctr">
              <a:solidFill>
                <a:sysClr val="windowText" lastClr="000000"/>
              </a:solidFill>
              <a:prstDash val="solid"/>
            </a:ln>
            <a:effectLst/>
          </p:spPr>
        </p:cxnSp>
        <p:sp>
          <p:nvSpPr>
            <p:cNvPr id="36" name="TextBox 39">
              <a:extLst>
                <a:ext uri="{FF2B5EF4-FFF2-40B4-BE49-F238E27FC236}">
                  <a16:creationId xmlns:a16="http://schemas.microsoft.com/office/drawing/2014/main" id="{CF07C114-7753-4B07-B785-F81D4C63F9FF}"/>
                </a:ext>
              </a:extLst>
            </p:cNvPr>
            <p:cNvSpPr txBox="1"/>
            <p:nvPr/>
          </p:nvSpPr>
          <p:spPr>
            <a:xfrm>
              <a:off x="1305985" y="1096561"/>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Self healing container management system</a:t>
              </a:r>
            </a:p>
          </p:txBody>
        </p:sp>
        <p:grpSp>
          <p:nvGrpSpPr>
            <p:cNvPr id="37" name="Group 36">
              <a:extLst>
                <a:ext uri="{FF2B5EF4-FFF2-40B4-BE49-F238E27FC236}">
                  <a16:creationId xmlns:a16="http://schemas.microsoft.com/office/drawing/2014/main" id="{BB30CD2B-A7A2-4E3D-AC0C-53FA4E323C18}"/>
                </a:ext>
              </a:extLst>
            </p:cNvPr>
            <p:cNvGrpSpPr/>
            <p:nvPr/>
          </p:nvGrpSpPr>
          <p:grpSpPr>
            <a:xfrm>
              <a:off x="816170" y="1036415"/>
              <a:ext cx="6062947" cy="489815"/>
              <a:chOff x="208378" y="1210958"/>
              <a:chExt cx="8097066" cy="654148"/>
            </a:xfrm>
          </p:grpSpPr>
          <p:sp>
            <p:nvSpPr>
              <p:cNvPr id="38" name="Oval 37">
                <a:extLst>
                  <a:ext uri="{FF2B5EF4-FFF2-40B4-BE49-F238E27FC236}">
                    <a16:creationId xmlns:a16="http://schemas.microsoft.com/office/drawing/2014/main" id="{9DA97214-BE24-4846-A9B2-256938B202A2}"/>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7536F12B-E77E-4320-B27D-19DF8AABDA3E}"/>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0" name="Oval 39">
                <a:extLst>
                  <a:ext uri="{FF2B5EF4-FFF2-40B4-BE49-F238E27FC236}">
                    <a16:creationId xmlns:a16="http://schemas.microsoft.com/office/drawing/2014/main" id="{47290804-C349-41A6-B2DE-E7287E441377}"/>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2</a:t>
                </a:r>
              </a:p>
            </p:txBody>
          </p:sp>
        </p:grpSp>
      </p:grpSp>
    </p:spTree>
    <p:extLst>
      <p:ext uri="{BB962C8B-B14F-4D97-AF65-F5344CB8AC3E}">
        <p14:creationId xmlns:p14="http://schemas.microsoft.com/office/powerpoint/2010/main" val="389198851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10954</TotalTime>
  <Words>2411</Words>
  <Application>Microsoft Office PowerPoint</Application>
  <PresentationFormat>Widescreen</PresentationFormat>
  <Paragraphs>307</Paragraphs>
  <Slides>30</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72</vt:lpstr>
      <vt:lpstr>Arial</vt:lpstr>
      <vt:lpstr>Arial Black</vt:lpstr>
      <vt:lpstr>Calibri</vt:lpstr>
      <vt:lpstr>Calibri Light</vt:lpstr>
      <vt:lpstr>Cooper Black</vt:lpstr>
      <vt:lpstr>SAPRegular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702</cp:revision>
  <dcterms:created xsi:type="dcterms:W3CDTF">2016-07-10T03:33:26Z</dcterms:created>
  <dcterms:modified xsi:type="dcterms:W3CDTF">2022-01-13T10:40:32Z</dcterms:modified>
</cp:coreProperties>
</file>